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Lst>
  <p:sldSz cx="6858000" cy="9906000" type="A4"/>
  <p:notesSz cx="6858000" cy="9144000"/>
  <p:defaultTextStyle>
    <a:defPPr>
      <a:defRPr lang="ja-JP"/>
    </a:defPPr>
    <a:lvl1pPr marL="0" algn="l" defTabSz="538764" rtl="0" eaLnBrk="1" latinLnBrk="0" hangingPunct="1">
      <a:defRPr kumimoji="1" sz="1061" kern="1200">
        <a:solidFill>
          <a:schemeClr val="tx1"/>
        </a:solidFill>
        <a:latin typeface="+mn-lt"/>
        <a:ea typeface="+mn-ea"/>
        <a:cs typeface="+mn-cs"/>
      </a:defRPr>
    </a:lvl1pPr>
    <a:lvl2pPr marL="269382" algn="l" defTabSz="538764" rtl="0" eaLnBrk="1" latinLnBrk="0" hangingPunct="1">
      <a:defRPr kumimoji="1" sz="1061" kern="1200">
        <a:solidFill>
          <a:schemeClr val="tx1"/>
        </a:solidFill>
        <a:latin typeface="+mn-lt"/>
        <a:ea typeface="+mn-ea"/>
        <a:cs typeface="+mn-cs"/>
      </a:defRPr>
    </a:lvl2pPr>
    <a:lvl3pPr marL="538764" algn="l" defTabSz="538764" rtl="0" eaLnBrk="1" latinLnBrk="0" hangingPunct="1">
      <a:defRPr kumimoji="1" sz="1061" kern="1200">
        <a:solidFill>
          <a:schemeClr val="tx1"/>
        </a:solidFill>
        <a:latin typeface="+mn-lt"/>
        <a:ea typeface="+mn-ea"/>
        <a:cs typeface="+mn-cs"/>
      </a:defRPr>
    </a:lvl3pPr>
    <a:lvl4pPr marL="808147" algn="l" defTabSz="538764" rtl="0" eaLnBrk="1" latinLnBrk="0" hangingPunct="1">
      <a:defRPr kumimoji="1" sz="1061" kern="1200">
        <a:solidFill>
          <a:schemeClr val="tx1"/>
        </a:solidFill>
        <a:latin typeface="+mn-lt"/>
        <a:ea typeface="+mn-ea"/>
        <a:cs typeface="+mn-cs"/>
      </a:defRPr>
    </a:lvl4pPr>
    <a:lvl5pPr marL="1077529" algn="l" defTabSz="538764" rtl="0" eaLnBrk="1" latinLnBrk="0" hangingPunct="1">
      <a:defRPr kumimoji="1" sz="1061" kern="1200">
        <a:solidFill>
          <a:schemeClr val="tx1"/>
        </a:solidFill>
        <a:latin typeface="+mn-lt"/>
        <a:ea typeface="+mn-ea"/>
        <a:cs typeface="+mn-cs"/>
      </a:defRPr>
    </a:lvl5pPr>
    <a:lvl6pPr marL="1346911" algn="l" defTabSz="538764" rtl="0" eaLnBrk="1" latinLnBrk="0" hangingPunct="1">
      <a:defRPr kumimoji="1" sz="1061" kern="1200">
        <a:solidFill>
          <a:schemeClr val="tx1"/>
        </a:solidFill>
        <a:latin typeface="+mn-lt"/>
        <a:ea typeface="+mn-ea"/>
        <a:cs typeface="+mn-cs"/>
      </a:defRPr>
    </a:lvl6pPr>
    <a:lvl7pPr marL="1616293" algn="l" defTabSz="538764" rtl="0" eaLnBrk="1" latinLnBrk="0" hangingPunct="1">
      <a:defRPr kumimoji="1" sz="1061" kern="1200">
        <a:solidFill>
          <a:schemeClr val="tx1"/>
        </a:solidFill>
        <a:latin typeface="+mn-lt"/>
        <a:ea typeface="+mn-ea"/>
        <a:cs typeface="+mn-cs"/>
      </a:defRPr>
    </a:lvl7pPr>
    <a:lvl8pPr marL="1885676" algn="l" defTabSz="538764" rtl="0" eaLnBrk="1" latinLnBrk="0" hangingPunct="1">
      <a:defRPr kumimoji="1" sz="1061" kern="1200">
        <a:solidFill>
          <a:schemeClr val="tx1"/>
        </a:solidFill>
        <a:latin typeface="+mn-lt"/>
        <a:ea typeface="+mn-ea"/>
        <a:cs typeface="+mn-cs"/>
      </a:defRPr>
    </a:lvl8pPr>
    <a:lvl9pPr marL="2155058" algn="l" defTabSz="538764" rtl="0" eaLnBrk="1" latinLnBrk="0" hangingPunct="1">
      <a:defRPr kumimoji="1" sz="106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31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3235065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55289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20290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106841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4236455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2976596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896221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3261133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2917675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198620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D365ADD-279B-49B8-9F2D-B145AC14994F}" type="datetimeFigureOut">
              <a:rPr kumimoji="1" lang="ja-JP" altLang="en-US" smtClean="0"/>
              <a:t>2018/7/6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115267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9D365ADD-279B-49B8-9F2D-B145AC14994F}" type="datetimeFigureOut">
              <a:rPr kumimoji="1" lang="ja-JP" altLang="en-US" smtClean="0"/>
              <a:t>2018/7/6</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285DEE2F-77A0-4706-A4B2-856D05643A4B}" type="slidenum">
              <a:rPr kumimoji="1" lang="ja-JP" altLang="en-US" smtClean="0"/>
              <a:t>‹#›</a:t>
            </a:fld>
            <a:endParaRPr kumimoji="1" lang="ja-JP" altLang="en-US"/>
          </a:p>
        </p:txBody>
      </p:sp>
    </p:spTree>
    <p:extLst>
      <p:ext uri="{BB962C8B-B14F-4D97-AF65-F5344CB8AC3E}">
        <p14:creationId xmlns:p14="http://schemas.microsoft.com/office/powerpoint/2010/main" val="348826807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p:nvPr/>
        </p:nvPicPr>
        <p:blipFill>
          <a:blip r:embed="rId2">
            <a:extLst>
              <a:ext uri="{28A0092B-C50C-407E-A947-70E740481C1C}">
                <a14:useLocalDpi xmlns:a14="http://schemas.microsoft.com/office/drawing/2010/main" val="0"/>
              </a:ext>
            </a:extLst>
          </a:blip>
          <a:srcRect/>
          <a:stretch>
            <a:fillRect/>
          </a:stretch>
        </p:blipFill>
        <p:spPr bwMode="auto">
          <a:xfrm>
            <a:off x="290285" y="2121355"/>
            <a:ext cx="2293258" cy="1609043"/>
          </a:xfrm>
          <a:prstGeom prst="rect">
            <a:avLst/>
          </a:prstGeom>
          <a:noFill/>
          <a:ln>
            <a:noFill/>
          </a:ln>
        </p:spPr>
      </p:pic>
      <p:sp>
        <p:nvSpPr>
          <p:cNvPr id="7" name="正方形/長方形 6"/>
          <p:cNvSpPr/>
          <p:nvPr/>
        </p:nvSpPr>
        <p:spPr>
          <a:xfrm>
            <a:off x="2692400" y="2118180"/>
            <a:ext cx="3759200" cy="1609043"/>
          </a:xfrm>
          <a:prstGeom prst="rect">
            <a:avLst/>
          </a:prstGeom>
          <a:solidFill>
            <a:schemeClr val="bg1"/>
          </a:solidFill>
          <a:ln>
            <a:solidFill>
              <a:srgbClr val="FF99CC"/>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豊中　太郎</a:t>
            </a:r>
            <a:r>
              <a:rPr 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さん</a:t>
            </a:r>
            <a:endParaRPr lang="en-US" alt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en-US"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就業年数：５年</a:t>
            </a:r>
            <a:r>
              <a:rPr lang="en-US"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社会福祉法人●</a:t>
            </a:r>
            <a:r>
              <a:rPr 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特別</a:t>
            </a:r>
            <a:r>
              <a:rPr lang="ja-JP"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養護老人</a:t>
            </a:r>
            <a:r>
              <a:rPr 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ホーム</a:t>
            </a:r>
            <a:endParaRPr lang="en-US" alt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spcAft>
                <a:spcPts val="0"/>
              </a:spcAft>
            </a:pPr>
            <a:r>
              <a:rPr lang="ja-JP" sz="1800" kern="100" dirty="0" smtClean="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18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▲勤務</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8" name="雲 7"/>
          <p:cNvSpPr/>
          <p:nvPr/>
        </p:nvSpPr>
        <p:spPr>
          <a:xfrm>
            <a:off x="925331" y="4194855"/>
            <a:ext cx="5286783" cy="3280002"/>
          </a:xfrm>
          <a:prstGeom prst="cloud">
            <a:avLst/>
          </a:prstGeom>
          <a:gradFill>
            <a:gsLst>
              <a:gs pos="0">
                <a:srgbClr val="FF9999"/>
              </a:gs>
              <a:gs pos="50000">
                <a:srgbClr val="FF9999"/>
              </a:gs>
              <a:gs pos="100000">
                <a:srgbClr val="FF9999"/>
              </a:gs>
            </a:gsLst>
          </a:gradFill>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「利用者の声」</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「仕事のやりがい」</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「介護職をめざした理由」</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en-US"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a:t>
            </a: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日の業務スケジュール」</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「事業所の紹介」など、</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indent="152400" algn="l">
              <a:spcAft>
                <a:spcPts val="0"/>
              </a:spcAft>
            </a:pPr>
            <a:r>
              <a:rPr lang="ja-JP" sz="18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自由に作成してください。</a:t>
            </a:r>
            <a:endParaRPr 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 name="角丸四角形 8"/>
          <p:cNvSpPr/>
          <p:nvPr/>
        </p:nvSpPr>
        <p:spPr>
          <a:xfrm>
            <a:off x="203199" y="203425"/>
            <a:ext cx="6357258" cy="9390517"/>
          </a:xfrm>
          <a:prstGeom prst="roundRect">
            <a:avLst>
              <a:gd name="adj" fmla="val 6165"/>
            </a:avLst>
          </a:prstGeom>
          <a:noFill/>
          <a:ln>
            <a:solidFill>
              <a:srgbClr val="FF9999"/>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片側の 2 つの角を丸めた四角形 9"/>
          <p:cNvSpPr/>
          <p:nvPr/>
        </p:nvSpPr>
        <p:spPr>
          <a:xfrm rot="10800000">
            <a:off x="203199" y="8940799"/>
            <a:ext cx="6357258" cy="653141"/>
          </a:xfrm>
          <a:prstGeom prst="round2SameRect">
            <a:avLst>
              <a:gd name="adj1" fmla="val 50000"/>
              <a:gd name="adj2" fmla="val 0"/>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片側の 2 つの角を丸めた四角形 10"/>
          <p:cNvSpPr/>
          <p:nvPr/>
        </p:nvSpPr>
        <p:spPr>
          <a:xfrm>
            <a:off x="203199" y="203424"/>
            <a:ext cx="6357258" cy="1639890"/>
          </a:xfrm>
          <a:prstGeom prst="round2SameRect">
            <a:avLst>
              <a:gd name="adj1" fmla="val 24272"/>
              <a:gd name="adj2" fmla="val 0"/>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rgbClr val="FF9999"/>
                </a:solidFill>
                <a:latin typeface="HG丸ｺﾞｼｯｸM-PRO" panose="020F0600000000000000" pitchFamily="50" charset="-128"/>
                <a:ea typeface="HG丸ｺﾞｼｯｸM-PRO" panose="020F0600000000000000" pitchFamily="50" charset="-128"/>
              </a:rPr>
              <a:t>社会福祉法人　＊＊＊＊＊＊＊</a:t>
            </a:r>
            <a:endParaRPr kumimoji="1" lang="en-US" altLang="ja-JP" sz="3200" dirty="0" smtClean="0">
              <a:solidFill>
                <a:srgbClr val="FF9999"/>
              </a:solidFill>
              <a:latin typeface="HG丸ｺﾞｼｯｸM-PRO" panose="020F0600000000000000" pitchFamily="50" charset="-128"/>
              <a:ea typeface="HG丸ｺﾞｼｯｸM-PRO" panose="020F0600000000000000" pitchFamily="50" charset="-128"/>
            </a:endParaRPr>
          </a:p>
          <a:p>
            <a:r>
              <a:rPr lang="ja-JP" altLang="en-US" sz="3200" dirty="0">
                <a:solidFill>
                  <a:srgbClr val="FF9999"/>
                </a:solidFill>
                <a:latin typeface="HG丸ｺﾞｼｯｸM-PRO" panose="020F0600000000000000" pitchFamily="50" charset="-128"/>
                <a:ea typeface="HG丸ｺﾞｼｯｸM-PRO" panose="020F0600000000000000" pitchFamily="50" charset="-128"/>
              </a:rPr>
              <a:t>＊＊＊＊＊＊＊＊＊＊＊＊＊</a:t>
            </a:r>
            <a:r>
              <a:rPr lang="ja-JP" altLang="en-US" sz="3200" dirty="0" smtClean="0">
                <a:solidFill>
                  <a:srgbClr val="FF9999"/>
                </a:solidFill>
                <a:latin typeface="HG丸ｺﾞｼｯｸM-PRO" panose="020F0600000000000000" pitchFamily="50" charset="-128"/>
                <a:ea typeface="HG丸ｺﾞｼｯｸM-PRO" panose="020F0600000000000000" pitchFamily="50" charset="-128"/>
              </a:rPr>
              <a:t>＊</a:t>
            </a:r>
            <a:endParaRPr lang="en-US" altLang="ja-JP" sz="3200" dirty="0" smtClean="0">
              <a:solidFill>
                <a:srgbClr val="FF9999"/>
              </a:solidFill>
              <a:latin typeface="HG丸ｺﾞｼｯｸM-PRO" panose="020F0600000000000000" pitchFamily="50" charset="-128"/>
              <a:ea typeface="HG丸ｺﾞｼｯｸM-PRO" panose="020F0600000000000000" pitchFamily="50" charset="-128"/>
            </a:endParaRPr>
          </a:p>
          <a:p>
            <a:pPr algn="r"/>
            <a:r>
              <a:rPr kumimoji="1" lang="ja-JP" altLang="en-US" sz="3200" dirty="0">
                <a:solidFill>
                  <a:srgbClr val="FF9999"/>
                </a:solidFill>
                <a:latin typeface="HG丸ｺﾞｼｯｸM-PRO" panose="020F0600000000000000" pitchFamily="50" charset="-128"/>
                <a:ea typeface="HG丸ｺﾞｼｯｸM-PRO" panose="020F0600000000000000" pitchFamily="50" charset="-128"/>
              </a:rPr>
              <a:t>　</a:t>
            </a:r>
            <a:r>
              <a:rPr lang="ja-JP" altLang="en-US" sz="3200" dirty="0" smtClean="0">
                <a:solidFill>
                  <a:srgbClr val="FF9999"/>
                </a:solidFill>
                <a:latin typeface="HG丸ｺﾞｼｯｸM-PRO" panose="020F0600000000000000" pitchFamily="50" charset="-128"/>
                <a:ea typeface="HG丸ｺﾞｼｯｸM-PRO" panose="020F0600000000000000" pitchFamily="50" charset="-128"/>
              </a:rPr>
              <a:t>ってこんな職場です！！</a:t>
            </a:r>
            <a:endParaRPr kumimoji="1" lang="ja-JP" altLang="en-US" sz="1800" dirty="0">
              <a:solidFill>
                <a:srgbClr val="FF9999"/>
              </a:solidFill>
              <a:latin typeface="HG丸ｺﾞｼｯｸM-PRO" panose="020F0600000000000000" pitchFamily="50" charset="-128"/>
              <a:ea typeface="HG丸ｺﾞｼｯｸM-PRO" panose="020F0600000000000000" pitchFamily="50" charset="-128"/>
            </a:endParaRPr>
          </a:p>
        </p:txBody>
      </p:sp>
      <p:sp>
        <p:nvSpPr>
          <p:cNvPr id="12" name="テキスト ボックス 24"/>
          <p:cNvSpPr txBox="1"/>
          <p:nvPr/>
        </p:nvSpPr>
        <p:spPr>
          <a:xfrm>
            <a:off x="435429" y="8943974"/>
            <a:ext cx="6016171" cy="649966"/>
          </a:xfrm>
          <a:prstGeom prst="rect">
            <a:avLst/>
          </a:prstGeom>
          <a:noFill/>
          <a:ln>
            <a:noFill/>
          </a:ln>
          <a:effectLst/>
        </p:spPr>
        <p:txBody>
          <a:bodyPr rot="0" spcFirstLastPara="0" vert="horz" wrap="square" lIns="74295" tIns="8890" rIns="74295" bIns="8890" numCol="1" spcCol="0" rtlCol="0" fromWordArt="0" anchor="t" anchorCtr="0" forceAA="0" compatLnSpc="1">
            <a:prstTxWarp prst="textNoShape">
              <a:avLst/>
            </a:prstTxWarp>
            <a:noAutofit/>
          </a:bodyPr>
          <a:lstStyle/>
          <a:p>
            <a:pPr algn="l">
              <a:lnSpc>
                <a:spcPts val="1400"/>
              </a:lnSpc>
              <a:spcAft>
                <a:spcPts val="0"/>
              </a:spcAft>
            </a:pPr>
            <a:r>
              <a:rPr lang="ja-JP" altLang="en-US"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この</a:t>
            </a:r>
            <a:r>
              <a:rPr lang="ja-JP" altLang="en-US" sz="1200" kern="10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チラシ</a:t>
            </a:r>
            <a:r>
              <a:rPr lang="ja-JP" altLang="en-US" sz="1200" kern="10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2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表</a:t>
            </a:r>
            <a:r>
              <a:rPr lang="ja-JP" altLang="en-US" sz="1200" kern="100" smtClean="0">
                <a:latin typeface="HG丸ｺﾞｼｯｸM-PRO" panose="020F0600000000000000" pitchFamily="50" charset="-128"/>
                <a:ea typeface="HG丸ｺﾞｼｯｸM-PRO" panose="020F0600000000000000" pitchFamily="50" charset="-128"/>
                <a:cs typeface="Times New Roman" panose="02020603050405020304" pitchFamily="18" charset="0"/>
              </a:rPr>
              <a:t>面</a:t>
            </a:r>
            <a:r>
              <a:rPr lang="ja-JP" altLang="en-US"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は平成</a:t>
            </a:r>
            <a:r>
              <a:rPr lang="en-US" altLang="ja-JP"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29</a:t>
            </a:r>
            <a:r>
              <a:rPr lang="ja-JP" altLang="en-US"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年度大阪府介護人材確保連絡会議の成果物です。</a:t>
            </a:r>
            <a:r>
              <a:rPr lang="ja-JP"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豊中市</a:t>
            </a:r>
            <a:r>
              <a:rPr lang="ja-JP" sz="1200" kern="100" dirty="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では介護人材を確保するために各事業所の取り組みを応援しています</a:t>
            </a:r>
            <a:r>
              <a:rPr lang="ja-JP" sz="1200" kern="100" dirty="0" smtClean="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sz="1200" kern="100" dirty="0">
                <a:ln>
                  <a:noFill/>
                </a:ln>
                <a:effectLst/>
                <a:latin typeface="HG丸ｺﾞｼｯｸM-PRO" panose="020F0600000000000000" pitchFamily="50" charset="-128"/>
                <a:ea typeface="HG丸ｺﾞｼｯｸM-PRO" panose="020F0600000000000000" pitchFamily="50" charset="-128"/>
                <a:cs typeface="Times New Roman" panose="02020603050405020304" pitchFamily="18" charset="0"/>
              </a:rPr>
              <a:t>事業者の活動情報は事業者にお問い合わせください。）</a:t>
            </a:r>
            <a:endParaRPr 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 name="テキスト ボックス 1"/>
          <p:cNvSpPr txBox="1"/>
          <p:nvPr/>
        </p:nvSpPr>
        <p:spPr>
          <a:xfrm>
            <a:off x="203199" y="203422"/>
            <a:ext cx="1694181" cy="646331"/>
          </a:xfrm>
          <a:prstGeom prst="rect">
            <a:avLst/>
          </a:prstGeom>
          <a:solidFill>
            <a:schemeClr val="bg2">
              <a:lumMod val="90000"/>
            </a:schemeClr>
          </a:solidFill>
        </p:spPr>
        <p:txBody>
          <a:bodyPr wrap="square" rtlCol="0">
            <a:spAutoFit/>
          </a:bodyPr>
          <a:lstStyle/>
          <a:p>
            <a:pPr algn="ctr"/>
            <a:r>
              <a:rPr kumimoji="1" lang="ja-JP" altLang="en-US" sz="3600" dirty="0" smtClean="0"/>
              <a:t>作成例</a:t>
            </a:r>
            <a:endParaRPr kumimoji="1" lang="ja-JP" altLang="en-US" sz="3600" dirty="0"/>
          </a:p>
        </p:txBody>
      </p:sp>
    </p:spTree>
    <p:extLst>
      <p:ext uri="{BB962C8B-B14F-4D97-AF65-F5344CB8AC3E}">
        <p14:creationId xmlns:p14="http://schemas.microsoft.com/office/powerpoint/2010/main" val="4120456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TotalTime>
  <Words>92</Words>
  <Application>Microsoft Office PowerPoint</Application>
  <PresentationFormat>A4 210 x 297 mm</PresentationFormat>
  <Paragraphs>16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ＭＳ Ｐゴシック</vt:lpstr>
      <vt:lpstr>Arial</vt:lpstr>
      <vt:lpstr>Calibri</vt:lpstr>
      <vt:lpstr>Calibri Light</vt:lpstr>
      <vt:lpstr>Times New Roman</vt:lpstr>
      <vt:lpstr>Office テーマ</vt:lpstr>
      <vt:lpstr>PowerPoint プレゼンテーション</vt:lpstr>
    </vt:vector>
  </TitlesOfParts>
  <Company>豊中市</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Administrator</cp:lastModifiedBy>
  <cp:revision>5</cp:revision>
  <dcterms:created xsi:type="dcterms:W3CDTF">2018-07-02T12:43:16Z</dcterms:created>
  <dcterms:modified xsi:type="dcterms:W3CDTF">2018-07-06T04:47:24Z</dcterms:modified>
</cp:coreProperties>
</file>