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FFFFCC"/>
    <a:srgbClr val="FFFF99"/>
    <a:srgbClr val="FF6600"/>
    <a:srgbClr val="0000FF"/>
    <a:srgbClr val="080808"/>
    <a:srgbClr val="D9D9FF"/>
    <a:srgbClr val="FF9933"/>
    <a:srgbClr val="FFD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868" autoAdjust="0"/>
    <p:restoredTop sz="97302" autoAdjust="0"/>
  </p:normalViewPr>
  <p:slideViewPr>
    <p:cSldViewPr>
      <p:cViewPr>
        <p:scale>
          <a:sx n="80" d="100"/>
          <a:sy n="80" d="100"/>
        </p:scale>
        <p:origin x="-2214" y="-7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49382" y="2780178"/>
            <a:ext cx="6709558" cy="3679999"/>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0" y="447005"/>
            <a:ext cx="7200850" cy="91254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月１日から加算</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拡充します！</a:t>
            </a:r>
            <a:endPar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1331" y="125959"/>
            <a:ext cx="4681550"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障害福祉サービス等事業者と福祉・介護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070" y="1458107"/>
            <a:ext cx="6840759"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労働省では、障害</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働く福祉・介護職員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年４月１日から「福祉・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」の拡充を行います。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6834230"/>
            <a:ext cx="6912768" cy="2681895"/>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のために必要</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経験</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若しくは資格等に応じて昇給する仕組み又は一定の基準に基づき定期に昇給</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判定</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する仕組みを設ける</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こと（新設）</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▶職場環境等要件：賃金改善以外の処遇改善（職場環境の改善など）の取組を実施すること。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6416296"/>
            <a:ext cx="6876764" cy="391628"/>
          </a:xfrm>
          <a:prstGeom prst="rect">
            <a:avLst/>
          </a:prstGeom>
          <a:ln w="28575">
            <a:solidFill>
              <a:srgbClr val="FF6600"/>
            </a:solidFill>
          </a:ln>
        </p:spPr>
        <p:txBody>
          <a:bodyPr wrap="square" lIns="72000" tIns="108000" rIns="36000" bIns="36000">
            <a:spAutoFit/>
          </a:bodyPr>
          <a:lstStyle/>
          <a:p>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要件」とは？</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070175"/>
            <a:ext cx="6840760" cy="391628"/>
          </a:xfrm>
          <a:prstGeom prst="rect">
            <a:avLst/>
          </a:prstGeom>
          <a:ln w="28575">
            <a:solidFill>
              <a:srgbClr val="FF6600"/>
            </a:solidFill>
          </a:ln>
        </p:spPr>
        <p:txBody>
          <a:bodyPr wrap="square" lIns="72000" tIns="108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437385"/>
            <a:ext cx="6810047" cy="342793"/>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より加算の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826732" y="5329963"/>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以降</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する取組）</a:t>
            </a:r>
          </a:p>
        </p:txBody>
      </p:sp>
      <p:sp>
        <p:nvSpPr>
          <p:cNvPr id="75" name="正方形/長方形 74"/>
          <p:cNvSpPr/>
          <p:nvPr/>
        </p:nvSpPr>
        <p:spPr>
          <a:xfrm>
            <a:off x="3030260" y="5337270"/>
            <a:ext cx="1144800" cy="845854"/>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196354" y="5337270"/>
            <a:ext cx="1161242"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のいずれかを満たす</a:t>
            </a:r>
          </a:p>
        </p:txBody>
      </p:sp>
      <p:sp>
        <p:nvSpPr>
          <p:cNvPr id="79" name="正方形/長方形 78"/>
          <p:cNvSpPr/>
          <p:nvPr/>
        </p:nvSpPr>
        <p:spPr>
          <a:xfrm>
            <a:off x="5393810" y="5329962"/>
            <a:ext cx="1151988"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満たさない</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テキスト ボックス 11"/>
          <p:cNvSpPr txBox="1">
            <a:spLocks noChangeArrowheads="1"/>
          </p:cNvSpPr>
          <p:nvPr/>
        </p:nvSpPr>
        <p:spPr bwMode="auto">
          <a:xfrm>
            <a:off x="3070717" y="9798003"/>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0350" y="9778276"/>
            <a:ext cx="346957" cy="352043"/>
          </a:xfrm>
          <a:prstGeom prst="rect">
            <a:avLst/>
          </a:prstGeom>
        </p:spPr>
      </p:pic>
      <p:cxnSp>
        <p:nvCxnSpPr>
          <p:cNvPr id="85" name="直線矢印コネクタ 84"/>
          <p:cNvCxnSpPr/>
          <p:nvPr/>
        </p:nvCxnSpPr>
        <p:spPr>
          <a:xfrm flipH="1" flipV="1">
            <a:off x="2411030" y="5023425"/>
            <a:ext cx="5123" cy="30653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991800" y="5028498"/>
            <a:ext cx="0" cy="301464"/>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flipV="1">
            <a:off x="4773575" y="5016421"/>
            <a:ext cx="6801" cy="320849"/>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15100" y="3562665"/>
            <a:ext cx="1149359" cy="1294522"/>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grpSp>
        <p:nvGrpSpPr>
          <p:cNvPr id="4" name="グループ化 3"/>
          <p:cNvGrpSpPr/>
          <p:nvPr/>
        </p:nvGrpSpPr>
        <p:grpSpPr>
          <a:xfrm>
            <a:off x="521702" y="3328930"/>
            <a:ext cx="6211096" cy="1836836"/>
            <a:chOff x="636694" y="4055178"/>
            <a:chExt cx="6211096" cy="1836836"/>
          </a:xfrm>
        </p:grpSpPr>
        <p:sp>
          <p:nvSpPr>
            <p:cNvPr id="78" name="角丸四角形 77"/>
            <p:cNvSpPr/>
            <p:nvPr/>
          </p:nvSpPr>
          <p:spPr>
            <a:xfrm>
              <a:off x="726572" y="4785950"/>
              <a:ext cx="1160738" cy="974006"/>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76" name="角丸四角形 75"/>
            <p:cNvSpPr/>
            <p:nvPr/>
          </p:nvSpPr>
          <p:spPr>
            <a:xfrm>
              <a:off x="636694" y="4055178"/>
              <a:ext cx="6132108" cy="1836836"/>
            </a:xfrm>
            <a:prstGeom prst="roundRect">
              <a:avLst>
                <a:gd name="adj" fmla="val 5701"/>
              </a:avLst>
            </a:prstGeom>
            <a:noFill/>
            <a:ln w="38100">
              <a:solidFill>
                <a:srgbClr val="FF99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4311346" y="5204769"/>
              <a:ext cx="11448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176514" y="5559654"/>
              <a:ext cx="1332148" cy="233397"/>
            </a:xfrm>
            <a:prstGeom prst="rect">
              <a:avLst/>
            </a:prstGeom>
          </p:spPr>
          <p:txBody>
            <a:bodyPr wrap="squar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125266" y="5166519"/>
              <a:ext cx="1144800" cy="576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110807" y="5562563"/>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508662" y="5240769"/>
              <a:ext cx="1145730" cy="504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Ⅴ</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472658" y="5581194"/>
              <a:ext cx="1181734"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552794" y="426394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028699" y="4402441"/>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150014" y="4286396"/>
              <a:ext cx="3306132" cy="442479"/>
            </a:xfrm>
            <a:prstGeom prst="wedgeRectCallout">
              <a:avLst>
                <a:gd name="adj1" fmla="val -59006"/>
                <a:gd name="adj2" fmla="val 14510"/>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福祉・</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02241" y="4072889"/>
              <a:ext cx="47455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加算を取得した事業所においては、加算相当額の賃金改善を行うことが必要となります。</a:t>
              </a:r>
              <a:endParaRPr kumimoji="1" lang="ja-JP" altLang="en-US" sz="900" dirty="0">
                <a:solidFill>
                  <a:srgbClr val="080808"/>
                </a:solidFill>
              </a:endParaRPr>
            </a:p>
          </p:txBody>
        </p:sp>
        <p:sp>
          <p:nvSpPr>
            <p:cNvPr id="36" name="角丸四角形 35"/>
            <p:cNvSpPr/>
            <p:nvPr/>
          </p:nvSpPr>
          <p:spPr>
            <a:xfrm>
              <a:off x="1932544" y="4802948"/>
              <a:ext cx="1144800" cy="94927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22675" y="5545190"/>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83556" y="5385495"/>
              <a:ext cx="1278928" cy="374461"/>
            </a:xfrm>
            <a:prstGeom prst="rect">
              <a:avLst/>
            </a:prstGeom>
          </p:spPr>
          <p:txBody>
            <a:bodyPr wrap="square" anchor="b">
              <a:spAutoFit/>
            </a:bodyPr>
            <a:lstStyle/>
            <a:p>
              <a:pPr algn="dist">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7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33688" y="4901633"/>
              <a:ext cx="1142166" cy="462998"/>
            </a:xfrm>
            <a:prstGeom prst="rect">
              <a:avLst/>
            </a:prstGeom>
            <a:noFill/>
          </p:spPr>
          <p:txBody>
            <a:bodyPr wrap="square" lIns="72000" tIns="72000" rIns="72000" bIns="36000" rtlCol="0" anchor="ctr">
              <a:spAutoFit/>
            </a:bodyPr>
            <a:lstStyle/>
            <a:p>
              <a:pPr algn="ct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1" name="正方形/長方形 40"/>
          <p:cNvSpPr/>
          <p:nvPr/>
        </p:nvSpPr>
        <p:spPr>
          <a:xfrm>
            <a:off x="610777" y="5330507"/>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の全て</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a:t>
            </a: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実施する取組）</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p:cNvCxnSpPr/>
          <p:nvPr/>
        </p:nvCxnSpPr>
        <p:spPr>
          <a:xfrm flipV="1">
            <a:off x="1208028" y="5023554"/>
            <a:ext cx="0" cy="30640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5060" y="9377745"/>
            <a:ext cx="6138749" cy="415498"/>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処遇改善加算を取得する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にあたっては、賃金改善等の処遇改善の内容等について、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雇用する</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全ての福祉・介護職員へ周知することが必要です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44377" y="8474244"/>
            <a:ext cx="5164385" cy="603618"/>
          </a:xfrm>
          <a:prstGeom prst="rect">
            <a:avLst/>
          </a:prstGeom>
          <a:noFill/>
          <a:ln>
            <a:solidFill>
              <a:srgbClr val="080808"/>
            </a:solidFill>
            <a:prstDash val="dash"/>
          </a:ln>
        </p:spPr>
        <p:txBody>
          <a:bodyPr wrap="square" tIns="72000" rtlCol="0" anchor="ctr">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「勤続年数」や「経験年数」などに応じて昇給する仕組み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「介護福祉士」や「実務者研修修了者」などの取得に応じて昇給する仕組み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「実技試験」や「人事評価」などの結果に基づき昇給する仕組み</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44377" y="8274154"/>
            <a:ext cx="5164385" cy="197991"/>
          </a:xfrm>
          <a:prstGeom prst="rect">
            <a:avLst/>
          </a:prstGeom>
          <a:noFill/>
          <a:ln w="9525">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による昇給の仕組みの例</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H="1" flipV="1">
            <a:off x="3601555" y="5027208"/>
            <a:ext cx="2210" cy="310062"/>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125958"/>
            <a:ext cx="622959" cy="276999"/>
          </a:xfrm>
          <a:prstGeom prst="rect">
            <a:avLst/>
          </a:prstGeom>
          <a:noFill/>
        </p:spPr>
        <p:txBody>
          <a:bodyPr wrap="square" rtlCol="0">
            <a:spAutoFit/>
          </a:bodyPr>
          <a:lstStyle/>
          <a:p>
            <a:r>
              <a:rPr kumimoji="1" lang="ja-JP" altLang="en-US" dirty="0" smtClean="0"/>
              <a:t>別紙５</a:t>
            </a:r>
            <a:endParaRPr kumimoji="1" lang="ja-JP" altLang="en-US" dirty="0"/>
          </a:p>
        </p:txBody>
      </p:sp>
      <p:sp>
        <p:nvSpPr>
          <p:cNvPr id="12" name="正方形/長方形 11"/>
          <p:cNvSpPr/>
          <p:nvPr/>
        </p:nvSpPr>
        <p:spPr>
          <a:xfrm>
            <a:off x="50" y="2780178"/>
            <a:ext cx="6848425" cy="4781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lvl="0" indent="-88900">
              <a:lnSpc>
                <a:spcPts val="1400"/>
              </a:lnSpc>
            </a:pP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福祉・介護職員１人当たり</a:t>
            </a:r>
            <a:r>
              <a:rPr lang="ja-JP" altLang="en-US" sz="11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月額３万７千円相当</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の加算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が受け取れます。従来の加算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を取得している場合は、月額平均１万円相当の増となります。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フッター プレースホルダー 26"/>
          <p:cNvSpPr>
            <a:spLocks noGrp="1"/>
          </p:cNvSpPr>
          <p:nvPr>
            <p:ph type="ftr" sz="quarter" idx="11"/>
          </p:nvPr>
        </p:nvSpPr>
        <p:spPr>
          <a:xfrm>
            <a:off x="2460316" y="10130319"/>
            <a:ext cx="2280285" cy="202718"/>
          </a:xfrm>
        </p:spPr>
        <p:txBody>
          <a:bodyPr/>
          <a:lstStyle/>
          <a:p>
            <a:pPr>
              <a:defRPr/>
            </a:pPr>
            <a:r>
              <a:rPr lang="en-US" altLang="ja-JP" sz="1200" dirty="0" smtClean="0">
                <a:solidFill>
                  <a:schemeClr val="tx1"/>
                </a:solidFill>
                <a:latin typeface="ＭＳ ゴシック" panose="020B0609070205080204" pitchFamily="49" charset="-128"/>
                <a:ea typeface="ＭＳ ゴシック" panose="020B0609070205080204" pitchFamily="49" charset="-128"/>
              </a:rPr>
              <a:t>29</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507828"/>
            <a:ext cx="6254600" cy="2808000"/>
          </a:xfrm>
          <a:prstGeom prst="rect">
            <a:avLst/>
          </a:prstGeom>
          <a:solidFill>
            <a:srgbClr val="FFFFCC"/>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39254" y="1725804"/>
            <a:ext cx="2241116" cy="2481840"/>
          </a:xfrm>
          <a:prstGeom prst="rect">
            <a:avLst/>
          </a:prstGeom>
        </p:spPr>
        <p:txBody>
          <a:bodyPr wrap="square" lIns="95637" tIns="47819" rIns="95637" bIns="47819">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支払の委託を受けた国保連は事業者に加算（報酬）を支払い、事業者は福祉・介護職員の賃金改善を行います。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6946573"/>
            <a:ext cx="5170528" cy="307777"/>
          </a:xfrm>
          <a:prstGeom prst="rect">
            <a:avLst/>
          </a:prstGeom>
        </p:spPr>
        <p:txBody>
          <a:bodyPr wrap="square">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まだ取得していない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247581" y="9035812"/>
            <a:ext cx="6724606" cy="859653"/>
          </a:xfrm>
          <a:prstGeom prst="rect">
            <a:avLst/>
          </a:prstGeom>
          <a:ln w="28575">
            <a:solidFill>
              <a:srgbClr val="FF9900"/>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各自治体ごとに適宜記載し、</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活用ください</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28575">
            <a:solidFill>
              <a:srgbClr val="FF6600"/>
            </a:solidFill>
          </a:ln>
        </p:spPr>
        <p:txBody>
          <a:bodyPr wrap="square" lIns="72000" tIns="72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の目的</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pPr marL="361950" indent="-36195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職員の賃金改善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に充てること</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21678" y="5004735"/>
            <a:ext cx="6527144" cy="452688"/>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年４月１日から新設される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」を取得すると、更に月額</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１万円相当、</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福祉・介護職員の方の賃金を上げる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5524263"/>
            <a:ext cx="5573205" cy="1041311"/>
          </a:xfrm>
          <a:prstGeom prst="rect">
            <a:avLst/>
          </a:prstGeom>
        </p:spPr>
        <p:txBody>
          <a:bodyPr wrap="square">
            <a:spAutoFit/>
          </a:bodyPr>
          <a:lstStyle/>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◆新設される加算</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を取得するに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は、従来の加算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の要件に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加えて、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Ⅲ</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を充たす（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及び職場環境等</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要件を全て充たす）ことが必要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は、福祉・介護職員処遇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194118" y="4665514"/>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7" y="7261270"/>
            <a:ext cx="6550509"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、これまでよりも福祉・介護職員の方への賃金を増やすことができます。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7811056"/>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の確認と申請には、福祉・介護職員処遇改善計画書と、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898385" y="1698342"/>
            <a:ext cx="4050437" cy="2365770"/>
            <a:chOff x="1812475" y="2584725"/>
            <a:chExt cx="4050437" cy="2365770"/>
          </a:xfrm>
        </p:grpSpPr>
        <p:cxnSp>
          <p:nvCxnSpPr>
            <p:cNvPr id="25" name="直線矢印コネクタ 24"/>
            <p:cNvCxnSpPr/>
            <p:nvPr/>
          </p:nvCxnSpPr>
          <p:spPr>
            <a:xfrm>
              <a:off x="3271574" y="3319371"/>
              <a:ext cx="1223996" cy="0"/>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tx1"/>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chemeClr val="accent5">
                <a:lumMod val="20000"/>
                <a:lumOff val="80000"/>
              </a:schemeClr>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solidFill>
                <a:schemeClr val="tx1"/>
              </a:solid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8" name="正方形/長方形 37"/>
          <p:cNvSpPr/>
          <p:nvPr/>
        </p:nvSpPr>
        <p:spPr>
          <a:xfrm>
            <a:off x="455905" y="8316449"/>
            <a:ext cx="5268781"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の障害福祉サービスの担当部署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06791" y="5422533"/>
            <a:ext cx="1102335" cy="113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7504" y="7650084"/>
            <a:ext cx="1224756" cy="1224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ッター プレースホルダー 5"/>
          <p:cNvSpPr>
            <a:spLocks noGrp="1"/>
          </p:cNvSpPr>
          <p:nvPr>
            <p:ph type="ftr" sz="quarter" idx="11"/>
          </p:nvPr>
        </p:nvSpPr>
        <p:spPr>
          <a:xfrm>
            <a:off x="2460316" y="10063062"/>
            <a:ext cx="2280285" cy="269975"/>
          </a:xfrm>
        </p:spPr>
        <p:txBody>
          <a:bodyPr/>
          <a:lstStyle/>
          <a:p>
            <a:pPr>
              <a:defRPr/>
            </a:pPr>
            <a:r>
              <a:rPr lang="en-US" altLang="ja-JP" sz="1200" dirty="0" smtClean="0">
                <a:solidFill>
                  <a:schemeClr val="tx1"/>
                </a:solidFill>
                <a:latin typeface="ＭＳ ゴシック" panose="020B0609070205080204" pitchFamily="49" charset="-128"/>
                <a:ea typeface="ＭＳ ゴシック" panose="020B0609070205080204" pitchFamily="49" charset="-128"/>
              </a:rPr>
              <a:t>30</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A85BD659-8FC1-461D-9E77-440D19DCB08C}">
  <ds:schemaRefs>
    <ds:schemaRef ds:uri="http://purl.org/dc/terms/"/>
    <ds:schemaRef ds:uri="http://purl.org/dc/dcmitype/"/>
    <ds:schemaRef ds:uri="http://www.w3.org/XML/1998/namespace"/>
    <ds:schemaRef ds:uri="http://schemas.openxmlformats.org/package/2006/metadata/core-properties"/>
    <ds:schemaRef ds:uri="fb02c745-2821-438e-a9f3-36f365a5b5fa"/>
    <ds:schemaRef ds:uri="http://schemas.microsoft.com/office/2006/documentManagement/types"/>
    <ds:schemaRef ds:uri="http://purl.org/dc/elements/1.1/"/>
    <ds:schemaRef ds:uri="8B97BE19-CDDD-400E-817A-CFDD13F7EC1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49114</TotalTime>
  <Words>761</Words>
  <Application>Microsoft Office PowerPoint</Application>
  <PresentationFormat>ユーザー設定</PresentationFormat>
  <Paragraphs>145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Administrator</cp:lastModifiedBy>
  <cp:revision>2539</cp:revision>
  <cp:lastPrinted>2017-03-13T07:38:40Z</cp:lastPrinted>
  <dcterms:created xsi:type="dcterms:W3CDTF">2004-06-11T10:04:30Z</dcterms:created>
  <dcterms:modified xsi:type="dcterms:W3CDTF">2017-03-31T07:01:01Z</dcterms:modified>
</cp:coreProperties>
</file>