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4"/>
  </p:handoutMasterIdLst>
  <p:sldIdLst>
    <p:sldId id="258" r:id="rId2"/>
    <p:sldId id="259" r:id="rId3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751063-EEC2-4694-B3FF-7187FF13ED57}" v="40" dt="2024-10-31T02:51:25.1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706" autoAdjust="0"/>
  </p:normalViewPr>
  <p:slideViewPr>
    <p:cSldViewPr snapToGrid="0">
      <p:cViewPr varScale="1">
        <p:scale>
          <a:sx n="73" d="100"/>
          <a:sy n="73" d="100"/>
        </p:scale>
        <p:origin x="798" y="6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86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B3D14394-AC79-9583-D9E2-75605C072E5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CC58A82-2DA0-FBA0-7F10-F062E9E99C8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6D4F64-127C-4B90-9C0A-923838E1CEDD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78860A7-8101-611F-0D3A-056F57F3BC8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49D271B-85B2-6687-EB17-75D06E48F8C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5691C2-6D61-49F5-A48A-4783692978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6302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A4613-C29C-464C-AE61-FCB574163417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8F9A4-A0F8-4959-89E5-27A9FF47EA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7812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A4613-C29C-464C-AE61-FCB574163417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8F9A4-A0F8-4959-89E5-27A9FF47EA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405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A4613-C29C-464C-AE61-FCB574163417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8F9A4-A0F8-4959-89E5-27A9FF47EA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3583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A4613-C29C-464C-AE61-FCB574163417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8F9A4-A0F8-4959-89E5-27A9FF47EA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4437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A4613-C29C-464C-AE61-FCB574163417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8F9A4-A0F8-4959-89E5-27A9FF47EA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0640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A4613-C29C-464C-AE61-FCB574163417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8F9A4-A0F8-4959-89E5-27A9FF47EA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1293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A4613-C29C-464C-AE61-FCB574163417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8F9A4-A0F8-4959-89E5-27A9FF47EA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3393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A4613-C29C-464C-AE61-FCB574163417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8F9A4-A0F8-4959-89E5-27A9FF47EA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3194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A4613-C29C-464C-AE61-FCB574163417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8F9A4-A0F8-4959-89E5-27A9FF47EA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8515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A4613-C29C-464C-AE61-FCB574163417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8F9A4-A0F8-4959-89E5-27A9FF47EA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1394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A4613-C29C-464C-AE61-FCB574163417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8F9A4-A0F8-4959-89E5-27A9FF47EA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8189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A4613-C29C-464C-AE61-FCB574163417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8F9A4-A0F8-4959-89E5-27A9FF47EA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5008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11" Type="http://schemas.openxmlformats.org/officeDocument/2006/relationships/image" Target="../media/image11.pn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C6E7F3-8A12-602B-97C3-FBD4075B28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E714782-8A56-E745-BFF9-5B4E5126B0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16CAF9E-BDFC-C23F-FB34-34F9143EA77B}"/>
              </a:ext>
            </a:extLst>
          </p:cNvPr>
          <p:cNvSpPr txBox="1"/>
          <p:nvPr/>
        </p:nvSpPr>
        <p:spPr>
          <a:xfrm>
            <a:off x="709684" y="1569493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協賛企業様募集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FC1CF41D-61F3-393F-7F54-3ADD612A17C6}"/>
              </a:ext>
            </a:extLst>
          </p:cNvPr>
          <p:cNvSpPr/>
          <p:nvPr/>
        </p:nvSpPr>
        <p:spPr>
          <a:xfrm>
            <a:off x="-51863" y="4722125"/>
            <a:ext cx="5169773" cy="39578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F3B7AB53-6E38-3371-C0DF-668C1744E6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9159" y="-38375"/>
            <a:ext cx="7053164" cy="9958023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EC9E686-00A6-4302-7567-D4123DAC565B}"/>
              </a:ext>
            </a:extLst>
          </p:cNvPr>
          <p:cNvSpPr txBox="1"/>
          <p:nvPr/>
        </p:nvSpPr>
        <p:spPr>
          <a:xfrm>
            <a:off x="40748" y="183227"/>
            <a:ext cx="5169773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協賛企業様</a:t>
            </a:r>
            <a:endParaRPr kumimoji="1" lang="en-US" altLang="ja-JP" sz="5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ja-JP" altLang="en-US" sz="5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募集</a:t>
            </a:r>
            <a:endParaRPr kumimoji="1" lang="en-US" altLang="ja-JP" sz="5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l"/>
            <a:r>
              <a:rPr lang="ja-JP" altLang="en-US" b="1" i="0" dirty="0">
                <a:solidFill>
                  <a:srgbClr val="333333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豊中市成人式を応援頂ける企業・</a:t>
            </a:r>
            <a:endParaRPr lang="en-US" altLang="ja-JP" b="1" i="0" dirty="0">
              <a:solidFill>
                <a:srgbClr val="333333"/>
              </a:solidFill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l"/>
            <a:r>
              <a:rPr lang="ja-JP" altLang="en-US" b="1" i="0" dirty="0">
                <a:solidFill>
                  <a:srgbClr val="333333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団体様を募集します！</a:t>
            </a:r>
            <a:endParaRPr lang="en-US" altLang="ja-JP" b="1" i="0" dirty="0">
              <a:solidFill>
                <a:srgbClr val="333333"/>
              </a:solidFill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l"/>
            <a:endParaRPr lang="en-US" altLang="ja-JP" sz="800" b="1" i="0" dirty="0">
              <a:solidFill>
                <a:srgbClr val="333333"/>
              </a:solidFill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l"/>
            <a:r>
              <a:rPr lang="ja-JP" altLang="en-US" sz="2100" b="1" u="sng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開催日</a:t>
            </a:r>
            <a:r>
              <a:rPr lang="en-US" altLang="ja-JP" sz="2100" b="1" u="sng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:2026</a:t>
            </a:r>
            <a:r>
              <a:rPr lang="ja-JP" altLang="en-US" sz="2100" b="1" u="sng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年</a:t>
            </a:r>
            <a:r>
              <a:rPr lang="en-US" altLang="ja-JP" sz="2100" b="1" u="sng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1</a:t>
            </a:r>
            <a:r>
              <a:rPr lang="ja-JP" altLang="en-US" sz="2100" b="1" u="sng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月</a:t>
            </a:r>
            <a:r>
              <a:rPr lang="en-US" altLang="ja-JP" sz="2100" b="1" u="sng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12</a:t>
            </a:r>
            <a:r>
              <a:rPr lang="ja-JP" altLang="en-US" sz="2100" b="1" u="sng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日</a:t>
            </a:r>
            <a:r>
              <a:rPr lang="en-US" altLang="ja-JP" sz="2100" b="1" u="sng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(</a:t>
            </a:r>
            <a:r>
              <a:rPr lang="ja-JP" altLang="en-US" sz="2100" b="1" u="sng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月･祝</a:t>
            </a:r>
            <a:r>
              <a:rPr lang="en-US" altLang="ja-JP" sz="2100" b="1" u="sng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)</a:t>
            </a:r>
            <a:endParaRPr lang="ja-JP" altLang="en-US" sz="2100" b="1" i="0" u="sng" dirty="0">
              <a:solidFill>
                <a:srgbClr val="FF0000"/>
              </a:solidFill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14F9A96-B757-E2CD-44CA-A07FC2A0E4F3}"/>
              </a:ext>
            </a:extLst>
          </p:cNvPr>
          <p:cNvSpPr txBox="1"/>
          <p:nvPr/>
        </p:nvSpPr>
        <p:spPr>
          <a:xfrm>
            <a:off x="90931" y="8852611"/>
            <a:ext cx="67185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 i="0" u="sng" dirty="0">
                <a:solidFill>
                  <a:srgbClr val="333333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ご協賛お問合せ</a:t>
            </a:r>
            <a:r>
              <a:rPr lang="en-US" altLang="ja-JP" b="1" i="0" u="sng" dirty="0">
                <a:solidFill>
                  <a:srgbClr val="333333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/</a:t>
            </a:r>
            <a:r>
              <a:rPr lang="ja-JP" altLang="en-US" b="1" i="0" u="sng" dirty="0">
                <a:solidFill>
                  <a:srgbClr val="333333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お申込み</a:t>
            </a:r>
            <a:endParaRPr lang="en-US" altLang="ja-JP" b="1" i="0" u="sng" dirty="0">
              <a:solidFill>
                <a:srgbClr val="333333"/>
              </a:solidFill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/>
            <a:r>
              <a:rPr lang="ja-JP" altLang="en-US" b="1" dirty="0">
                <a:solidFill>
                  <a:srgbClr val="333333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株式会社ジェイコムウエスト北大阪局</a:t>
            </a:r>
            <a:endParaRPr lang="en-US" altLang="ja-JP" b="1" i="0" dirty="0">
              <a:solidFill>
                <a:srgbClr val="333333"/>
              </a:solidFill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/>
            <a:r>
              <a:rPr lang="ja-JP" altLang="en-US" b="1" i="0" dirty="0">
                <a:solidFill>
                  <a:srgbClr val="333333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担当</a:t>
            </a:r>
            <a:r>
              <a:rPr lang="en-US" altLang="ja-JP" b="1" i="0" dirty="0">
                <a:solidFill>
                  <a:srgbClr val="333333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 </a:t>
            </a:r>
            <a:r>
              <a:rPr lang="ja-JP" altLang="en-US" b="1" i="0" dirty="0">
                <a:solidFill>
                  <a:srgbClr val="333333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直通：</a:t>
            </a:r>
            <a:r>
              <a:rPr lang="en-US" altLang="ja-JP" b="1" i="0" dirty="0">
                <a:solidFill>
                  <a:srgbClr val="333333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080-5961-0285</a:t>
            </a:r>
            <a:r>
              <a:rPr lang="ja-JP" altLang="en-US" b="1" dirty="0">
                <a:solidFill>
                  <a:srgbClr val="333333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 </a:t>
            </a:r>
            <a:r>
              <a:rPr lang="ja-JP" altLang="en-US" b="1" i="0" dirty="0">
                <a:solidFill>
                  <a:srgbClr val="333333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中村・</a:t>
            </a:r>
            <a:r>
              <a:rPr lang="en-US" altLang="ja-JP" b="1" i="0" dirty="0">
                <a:solidFill>
                  <a:srgbClr val="333333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080-5964-0862</a:t>
            </a:r>
            <a:r>
              <a:rPr lang="ja-JP" altLang="en-US" b="1" i="0">
                <a:solidFill>
                  <a:srgbClr val="333333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 山崎</a:t>
            </a:r>
            <a:endParaRPr lang="ja-JP" altLang="en-US" b="1" i="0" dirty="0">
              <a:solidFill>
                <a:srgbClr val="333333"/>
              </a:solidFill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B2FAECB3-A95C-0929-004F-FF1EEF7514C8}"/>
              </a:ext>
            </a:extLst>
          </p:cNvPr>
          <p:cNvSpPr txBox="1"/>
          <p:nvPr/>
        </p:nvSpPr>
        <p:spPr>
          <a:xfrm>
            <a:off x="81314" y="3050670"/>
            <a:ext cx="5063892" cy="53707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300"/>
              </a:spcBef>
            </a:pPr>
            <a:r>
              <a:rPr lang="ja-JP" altLang="en-US" b="1" i="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①会場内チラシサンプリング</a:t>
            </a:r>
            <a:r>
              <a:rPr lang="en-US" altLang="ja-JP" sz="14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※</a:t>
            </a:r>
            <a:r>
              <a:rPr lang="ja-JP" altLang="en-US" sz="1400" b="1" i="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約</a:t>
            </a:r>
            <a:r>
              <a:rPr lang="en-US" altLang="ja-JP" sz="1400" b="1" i="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3,000</a:t>
            </a:r>
            <a:r>
              <a:rPr lang="ja-JP" altLang="en-US" sz="1400" b="1" i="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部</a:t>
            </a:r>
            <a:r>
              <a:rPr lang="en-US" altLang="ja-JP" sz="1400" b="1" i="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(</a:t>
            </a:r>
            <a:r>
              <a:rPr lang="ja-JP" altLang="en-US" sz="1400" b="1" i="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個</a:t>
            </a:r>
            <a:r>
              <a:rPr lang="en-US" altLang="ja-JP" sz="1400" b="1" i="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)</a:t>
            </a:r>
            <a:r>
              <a:rPr lang="ja-JP" altLang="en-US" sz="1400" b="1" i="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配布</a:t>
            </a:r>
            <a:endParaRPr lang="en-US" altLang="ja-JP" sz="1400" b="1" i="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>
              <a:spcBef>
                <a:spcPts val="300"/>
              </a:spcBef>
            </a:pPr>
            <a:r>
              <a:rPr lang="ja-JP" altLang="en-US" b="1" i="0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ご協賛金額：</a:t>
            </a:r>
            <a:r>
              <a:rPr lang="en-US" altLang="ja-JP" sz="3200" b="1" i="0" u="sng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30,000</a:t>
            </a:r>
            <a:r>
              <a:rPr lang="ja-JP" altLang="en-US" sz="2000" b="1" i="0" u="sng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円</a:t>
            </a:r>
            <a:r>
              <a:rPr lang="en-US" altLang="ja-JP" b="1" i="0" u="sng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(</a:t>
            </a:r>
            <a:r>
              <a:rPr lang="ja-JP" altLang="en-US" b="1" i="0" u="sng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税別</a:t>
            </a:r>
            <a:r>
              <a:rPr lang="en-US" altLang="ja-JP" b="1" i="0" u="sng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)</a:t>
            </a:r>
          </a:p>
          <a:p>
            <a:pPr>
              <a:spcBef>
                <a:spcPts val="300"/>
              </a:spcBef>
            </a:pPr>
            <a:r>
              <a:rPr lang="ja-JP" altLang="en-US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②会場内ビジョン</a:t>
            </a:r>
            <a:r>
              <a:rPr lang="en-US" altLang="ja-JP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CM</a:t>
            </a:r>
            <a:r>
              <a:rPr lang="ja-JP" altLang="en-US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放映</a:t>
            </a:r>
            <a:r>
              <a:rPr lang="en-US" altLang="ja-JP" sz="14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(</a:t>
            </a:r>
            <a:r>
              <a:rPr lang="ja-JP" altLang="en-US" sz="14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静止画</a:t>
            </a:r>
            <a:r>
              <a:rPr lang="en-US" altLang="ja-JP" sz="14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or</a:t>
            </a:r>
            <a:r>
              <a:rPr lang="ja-JP" altLang="en-US" sz="14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動画</a:t>
            </a:r>
            <a:r>
              <a:rPr lang="en-US" altLang="ja-JP" sz="14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/6</a:t>
            </a:r>
            <a:r>
              <a:rPr lang="ja-JP" altLang="en-US" sz="14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回放送</a:t>
            </a:r>
            <a:r>
              <a:rPr lang="en-US" altLang="ja-JP" sz="14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)</a:t>
            </a:r>
          </a:p>
          <a:p>
            <a:pPr>
              <a:spcBef>
                <a:spcPts val="300"/>
              </a:spcBef>
            </a:pPr>
            <a:r>
              <a:rPr lang="ja-JP" altLang="en-US" b="1" i="0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ご協賛金額：</a:t>
            </a:r>
            <a:r>
              <a:rPr lang="en-US" altLang="ja-JP" sz="3200" b="1" u="sng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2</a:t>
            </a:r>
            <a:r>
              <a:rPr lang="en-US" altLang="ja-JP" sz="3200" b="1" i="0" u="sng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0,000</a:t>
            </a:r>
            <a:r>
              <a:rPr lang="ja-JP" altLang="en-US" sz="2000" b="1" i="0" u="sng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円</a:t>
            </a:r>
            <a:r>
              <a:rPr lang="en-US" altLang="ja-JP" b="1" i="0" u="sng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(</a:t>
            </a:r>
            <a:r>
              <a:rPr lang="ja-JP" altLang="en-US" b="1" i="0" u="sng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税別</a:t>
            </a:r>
            <a:r>
              <a:rPr lang="en-US" altLang="ja-JP" b="1" i="0" u="sng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)</a:t>
            </a:r>
          </a:p>
          <a:p>
            <a:pPr>
              <a:spcBef>
                <a:spcPts val="300"/>
              </a:spcBef>
            </a:pPr>
            <a:r>
              <a:rPr lang="ja-JP" altLang="en-US" b="1" i="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③特設ホームページ バナー掲載</a:t>
            </a:r>
            <a:endParaRPr lang="en-US" altLang="ja-JP" b="1" i="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>
              <a:spcBef>
                <a:spcPts val="300"/>
              </a:spcBef>
            </a:pPr>
            <a:r>
              <a:rPr lang="ja-JP" altLang="en-US" b="1" i="0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ご協賛金額：</a:t>
            </a:r>
            <a:r>
              <a:rPr lang="en-US" altLang="ja-JP" sz="3200" b="1" i="0" u="sng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10,000</a:t>
            </a:r>
            <a:r>
              <a:rPr lang="ja-JP" altLang="en-US" sz="2000" b="1" i="0" u="sng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円</a:t>
            </a:r>
            <a:r>
              <a:rPr lang="en-US" altLang="ja-JP" b="1" i="0" u="sng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(</a:t>
            </a:r>
            <a:r>
              <a:rPr lang="ja-JP" altLang="en-US" b="1" i="0" u="sng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税別</a:t>
            </a:r>
            <a:r>
              <a:rPr lang="en-US" altLang="ja-JP" b="1" i="0" u="sng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)</a:t>
            </a:r>
          </a:p>
          <a:p>
            <a:pPr>
              <a:spcBef>
                <a:spcPts val="300"/>
              </a:spcBef>
            </a:pPr>
            <a:r>
              <a:rPr lang="ja-JP" altLang="en-US" b="1" i="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④会場内サンプリング</a:t>
            </a:r>
            <a:r>
              <a:rPr lang="en-US" altLang="ja-JP" sz="1400" b="1" i="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※</a:t>
            </a:r>
            <a:r>
              <a:rPr lang="ja-JP" altLang="en-US" sz="1400" b="1" i="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約</a:t>
            </a:r>
            <a:r>
              <a:rPr lang="en-US" altLang="ja-JP" sz="1400" b="1" i="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3,000</a:t>
            </a:r>
            <a:r>
              <a:rPr lang="ja-JP" altLang="en-US" sz="1400" b="1" i="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部</a:t>
            </a:r>
            <a:r>
              <a:rPr lang="en-US" altLang="ja-JP" sz="1400" b="1" i="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(</a:t>
            </a:r>
            <a:r>
              <a:rPr lang="ja-JP" altLang="en-US" sz="1400" b="1" i="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個</a:t>
            </a:r>
            <a:r>
              <a:rPr lang="en-US" altLang="ja-JP" sz="1400" b="1" i="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)</a:t>
            </a:r>
            <a:r>
              <a:rPr lang="ja-JP" altLang="en-US" sz="1400" b="1" i="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配布</a:t>
            </a:r>
            <a:endParaRPr lang="en-US" altLang="ja-JP" sz="1400" b="1" i="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>
              <a:spcBef>
                <a:spcPts val="300"/>
              </a:spcBef>
            </a:pPr>
            <a:r>
              <a:rPr lang="ja-JP" altLang="en-US" b="1" i="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＋</a:t>
            </a:r>
            <a:r>
              <a:rPr lang="ja-JP" altLang="en-US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会場内ビジョン</a:t>
            </a:r>
            <a:r>
              <a:rPr lang="en-US" altLang="ja-JP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CM</a:t>
            </a:r>
            <a:r>
              <a:rPr lang="ja-JP" altLang="en-US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放映</a:t>
            </a:r>
            <a:r>
              <a:rPr lang="en-US" altLang="ja-JP" sz="14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(</a:t>
            </a:r>
            <a:r>
              <a:rPr lang="ja-JP" altLang="en-US" sz="14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静止画</a:t>
            </a:r>
            <a:r>
              <a:rPr lang="en-US" altLang="ja-JP" sz="14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or</a:t>
            </a:r>
            <a:r>
              <a:rPr lang="ja-JP" altLang="en-US" sz="14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動画</a:t>
            </a:r>
            <a:r>
              <a:rPr lang="en-US" altLang="ja-JP" sz="14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/6</a:t>
            </a:r>
            <a:r>
              <a:rPr lang="ja-JP" altLang="en-US" sz="14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回放送</a:t>
            </a:r>
            <a:r>
              <a:rPr lang="en-US" altLang="ja-JP" sz="14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)</a:t>
            </a:r>
          </a:p>
          <a:p>
            <a:pPr>
              <a:spcBef>
                <a:spcPts val="300"/>
              </a:spcBef>
            </a:pPr>
            <a:r>
              <a:rPr lang="ja-JP" altLang="en-US" sz="2000" b="1" i="0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ご協賛金額：</a:t>
            </a:r>
            <a:r>
              <a:rPr lang="en-US" altLang="ja-JP" sz="3200" b="1" u="sng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4</a:t>
            </a:r>
            <a:r>
              <a:rPr lang="en-US" altLang="ja-JP" sz="3200" b="1" i="0" u="sng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0,000</a:t>
            </a:r>
            <a:r>
              <a:rPr lang="ja-JP" altLang="en-US" sz="2000" b="1" i="0" u="sng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円</a:t>
            </a:r>
            <a:r>
              <a:rPr lang="en-US" altLang="ja-JP" b="1" i="0" u="sng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(</a:t>
            </a:r>
            <a:r>
              <a:rPr lang="ja-JP" altLang="en-US" b="1" i="0" u="sng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税別</a:t>
            </a:r>
            <a:r>
              <a:rPr lang="en-US" altLang="ja-JP" b="1" i="0" u="sng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)</a:t>
            </a:r>
          </a:p>
          <a:p>
            <a:pPr>
              <a:spcBef>
                <a:spcPts val="300"/>
              </a:spcBef>
            </a:pPr>
            <a:r>
              <a:rPr lang="ja-JP" altLang="en-US" b="1" i="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⑤上記すべて込み＋</a:t>
            </a:r>
            <a:endParaRPr lang="en-US" altLang="ja-JP" b="1" i="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>
              <a:spcBef>
                <a:spcPts val="300"/>
              </a:spcBef>
            </a:pPr>
            <a:r>
              <a:rPr lang="ja-JP" altLang="en-US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r>
              <a:rPr lang="en-US" altLang="ja-JP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JCOM</a:t>
            </a:r>
            <a:r>
              <a:rPr lang="ja-JP" altLang="en-US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チャンネル</a:t>
            </a:r>
            <a:r>
              <a:rPr lang="en-US" altLang="ja-JP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CM(15</a:t>
            </a:r>
            <a:r>
              <a:rPr lang="ja-JP" altLang="en-US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秒まで</a:t>
            </a:r>
            <a:r>
              <a:rPr lang="en-US" altLang="ja-JP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)</a:t>
            </a:r>
          </a:p>
          <a:p>
            <a:pPr>
              <a:spcBef>
                <a:spcPts val="300"/>
              </a:spcBef>
            </a:pPr>
            <a:r>
              <a:rPr lang="ja-JP" altLang="en-US" sz="2000" b="1" i="0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ご協賛金額：</a:t>
            </a:r>
            <a:r>
              <a:rPr lang="en-US" altLang="ja-JP" sz="3200" b="1" i="0" u="sng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80,000</a:t>
            </a:r>
            <a:r>
              <a:rPr lang="ja-JP" altLang="en-US" sz="2000" b="1" i="0" u="sng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円</a:t>
            </a:r>
            <a:r>
              <a:rPr lang="en-US" altLang="ja-JP" b="1" i="0" u="sng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(</a:t>
            </a:r>
            <a:r>
              <a:rPr lang="ja-JP" altLang="en-US" b="1" i="0" u="sng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税別</a:t>
            </a:r>
            <a:r>
              <a:rPr lang="en-US" altLang="ja-JP" b="1" i="0" u="sng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サンプリングはチラシ、サンプル商品等個装されているものでお願いします</a:t>
            </a:r>
            <a:endParaRPr lang="en-US" altLang="ja-JP" sz="80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会場内ビジョン</a:t>
            </a:r>
            <a:r>
              <a:rPr lang="en-US" altLang="ja-JP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CM</a:t>
            </a:r>
            <a:r>
              <a:rPr lang="ja-JP" altLang="en-US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放映プランで使用の動画素材、クレジット静止画社名ロゴデータは別途ご提供ください</a:t>
            </a:r>
            <a:endParaRPr lang="en-US" altLang="ja-JP" sz="80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会場内ビジョンの放映は開場から式典開始直前まで、式典終了直後から閉場までの間となります</a:t>
            </a:r>
            <a:endParaRPr lang="en-US" altLang="ja-JP" sz="80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※JCOM</a:t>
            </a:r>
            <a:r>
              <a:rPr lang="ja-JP" altLang="en-US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チャンネル</a:t>
            </a:r>
            <a:r>
              <a:rPr lang="en-US" altLang="ja-JP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CM</a:t>
            </a:r>
            <a:r>
              <a:rPr lang="ja-JP" altLang="en-US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は、豊中・池田・吹田エリア約</a:t>
            </a:r>
            <a:r>
              <a:rPr lang="en-US" altLang="ja-JP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35</a:t>
            </a:r>
            <a:r>
              <a:rPr lang="ja-JP" altLang="en-US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万世帯で放送</a:t>
            </a:r>
            <a:endParaRPr lang="en-US" altLang="ja-JP" sz="80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3F2A6C1B-F1B8-7211-C0A1-09090FF3A7F1}"/>
              </a:ext>
            </a:extLst>
          </p:cNvPr>
          <p:cNvSpPr txBox="1"/>
          <p:nvPr/>
        </p:nvSpPr>
        <p:spPr>
          <a:xfrm>
            <a:off x="1003972" y="8436936"/>
            <a:ext cx="48526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000" b="1" i="0" dirty="0">
                <a:solidFill>
                  <a:schemeClr val="bg1"/>
                </a:solidFill>
                <a:effectLst/>
                <a:highlight>
                  <a:srgbClr val="FF0000"/>
                </a:highligh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ご協賛</a:t>
            </a:r>
            <a:r>
              <a:rPr lang="ja-JP" altLang="en-US" sz="2000" b="1" dirty="0">
                <a:solidFill>
                  <a:schemeClr val="bg1"/>
                </a:solidFill>
                <a:highlight>
                  <a:srgbClr val="FF0000"/>
                </a:highligh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申込</a:t>
            </a:r>
            <a:r>
              <a:rPr lang="ja-JP" altLang="en-US" sz="2000" b="1" i="0" dirty="0">
                <a:solidFill>
                  <a:schemeClr val="bg1"/>
                </a:solidFill>
                <a:effectLst/>
                <a:highlight>
                  <a:srgbClr val="FF0000"/>
                </a:highligh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締切　</a:t>
            </a:r>
            <a:r>
              <a:rPr lang="en-US" altLang="ja-JP" sz="2000" b="1" i="0" dirty="0">
                <a:solidFill>
                  <a:schemeClr val="bg1"/>
                </a:solidFill>
                <a:effectLst/>
                <a:highlight>
                  <a:srgbClr val="FF0000"/>
                </a:highligh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2025</a:t>
            </a:r>
            <a:r>
              <a:rPr lang="ja-JP" altLang="en-US" sz="2000" b="1" i="0" dirty="0">
                <a:solidFill>
                  <a:schemeClr val="bg1"/>
                </a:solidFill>
                <a:effectLst/>
                <a:highlight>
                  <a:srgbClr val="FF0000"/>
                </a:highligh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年</a:t>
            </a:r>
            <a:r>
              <a:rPr lang="en-US" altLang="ja-JP" sz="2000" b="1" i="0" dirty="0">
                <a:solidFill>
                  <a:schemeClr val="bg1"/>
                </a:solidFill>
                <a:effectLst/>
                <a:highlight>
                  <a:srgbClr val="FF0000"/>
                </a:highligh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12</a:t>
            </a:r>
            <a:r>
              <a:rPr lang="ja-JP" altLang="en-US" sz="2000" b="1" i="0" dirty="0">
                <a:solidFill>
                  <a:schemeClr val="bg1"/>
                </a:solidFill>
                <a:effectLst/>
                <a:highlight>
                  <a:srgbClr val="FF0000"/>
                </a:highligh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月</a:t>
            </a:r>
            <a:r>
              <a:rPr lang="en-US" altLang="ja-JP" sz="2000" b="1" i="0" dirty="0">
                <a:solidFill>
                  <a:schemeClr val="bg1"/>
                </a:solidFill>
                <a:effectLst/>
                <a:highlight>
                  <a:srgbClr val="FF0000"/>
                </a:highligh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12</a:t>
            </a:r>
            <a:r>
              <a:rPr lang="ja-JP" altLang="en-US" sz="2000" b="1" i="0" dirty="0">
                <a:solidFill>
                  <a:schemeClr val="bg1"/>
                </a:solidFill>
                <a:effectLst/>
                <a:highlight>
                  <a:srgbClr val="FF0000"/>
                </a:highligh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日</a:t>
            </a:r>
            <a:r>
              <a:rPr lang="en-US" altLang="ja-JP" sz="2000" b="1" i="0" dirty="0">
                <a:solidFill>
                  <a:schemeClr val="bg1"/>
                </a:solidFill>
                <a:effectLst/>
                <a:highlight>
                  <a:srgbClr val="FF0000"/>
                </a:highligh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(</a:t>
            </a:r>
            <a:r>
              <a:rPr lang="ja-JP" altLang="en-US" sz="2000" b="1" i="0" dirty="0">
                <a:solidFill>
                  <a:schemeClr val="bg1"/>
                </a:solidFill>
                <a:effectLst/>
                <a:highlight>
                  <a:srgbClr val="FF0000"/>
                </a:highligh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金</a:t>
            </a:r>
            <a:r>
              <a:rPr lang="en-US" altLang="ja-JP" sz="2000" b="1" dirty="0">
                <a:solidFill>
                  <a:schemeClr val="bg1"/>
                </a:solidFill>
                <a:highlight>
                  <a:srgbClr val="FF0000"/>
                </a:highligh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)</a:t>
            </a:r>
            <a:endParaRPr lang="ja-JP" altLang="en-US" sz="2000" b="1" i="0" dirty="0">
              <a:solidFill>
                <a:schemeClr val="bg1"/>
              </a:solidFill>
              <a:effectLst/>
              <a:highlight>
                <a:srgbClr val="FF0000"/>
              </a:highlight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74130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 descr="店の天井からぶら下がっている多数の人たち&#10;&#10;低い精度で自動的に生成された説明">
            <a:extLst>
              <a:ext uri="{FF2B5EF4-FFF2-40B4-BE49-F238E27FC236}">
                <a16:creationId xmlns:a16="http://schemas.microsoft.com/office/drawing/2014/main" id="{D0ED1D8F-A58F-3403-2A54-2F9DAAD51D8A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84557" y="6535034"/>
            <a:ext cx="2146019" cy="1609514"/>
          </a:xfrm>
          <a:prstGeom prst="rect">
            <a:avLst/>
          </a:prstGeom>
        </p:spPr>
      </p:pic>
      <p:pic>
        <p:nvPicPr>
          <p:cNvPr id="7" name="図 6" descr="部屋の中で立っている数人の人たち&#10;&#10;低い精度で自動的に生成された説明">
            <a:extLst>
              <a:ext uri="{FF2B5EF4-FFF2-40B4-BE49-F238E27FC236}">
                <a16:creationId xmlns:a16="http://schemas.microsoft.com/office/drawing/2014/main" id="{9FC0AFFA-5FEF-0B3F-1F94-B90A26165D3C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2194" y="6535034"/>
            <a:ext cx="2146019" cy="1609514"/>
          </a:xfrm>
          <a:prstGeom prst="rect">
            <a:avLst/>
          </a:prstGeom>
        </p:spPr>
      </p:pic>
      <p:pic>
        <p:nvPicPr>
          <p:cNvPr id="8" name="図 7" descr="人, 屋内, グループ, 民衆 が含まれている画像&#10;&#10;自動的に生成された説明">
            <a:extLst>
              <a:ext uri="{FF2B5EF4-FFF2-40B4-BE49-F238E27FC236}">
                <a16:creationId xmlns:a16="http://schemas.microsoft.com/office/drawing/2014/main" id="{8FD98CB0-8412-BB8B-3923-F4BF40BD6F67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68776" y="6535035"/>
            <a:ext cx="2146019" cy="1609514"/>
          </a:xfrm>
          <a:prstGeom prst="rect">
            <a:avLst/>
          </a:prstGeom>
        </p:spPr>
      </p:pic>
      <p:pic>
        <p:nvPicPr>
          <p:cNvPr id="9" name="図 8" descr="部屋に集まっている人々&#10;&#10;中程度の精度で自動的に生成された説明">
            <a:extLst>
              <a:ext uri="{FF2B5EF4-FFF2-40B4-BE49-F238E27FC236}">
                <a16:creationId xmlns:a16="http://schemas.microsoft.com/office/drawing/2014/main" id="{BE3EC653-486A-2182-8C5C-C7A511FDE40A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82831" y="8214591"/>
            <a:ext cx="2146502" cy="1609514"/>
          </a:xfrm>
          <a:prstGeom prst="rect">
            <a:avLst/>
          </a:prstGeom>
        </p:spPr>
      </p:pic>
      <p:pic>
        <p:nvPicPr>
          <p:cNvPr id="10" name="図 9" descr="屋内, 天井, 人, 部屋 が含まれている画像&#10;&#10;自動的に生成された説明">
            <a:extLst>
              <a:ext uri="{FF2B5EF4-FFF2-40B4-BE49-F238E27FC236}">
                <a16:creationId xmlns:a16="http://schemas.microsoft.com/office/drawing/2014/main" id="{0F938CB0-9967-19E3-C1E3-36571293887B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68776" y="8214590"/>
            <a:ext cx="2146019" cy="1609514"/>
          </a:xfrm>
          <a:prstGeom prst="rect">
            <a:avLst/>
          </a:prstGeom>
        </p:spPr>
      </p:pic>
      <p:pic>
        <p:nvPicPr>
          <p:cNvPr id="11" name="図 10" descr="人, 屋内, 建物, 民衆 が含まれている画像&#10;&#10;自動的に生成された説明">
            <a:extLst>
              <a:ext uri="{FF2B5EF4-FFF2-40B4-BE49-F238E27FC236}">
                <a16:creationId xmlns:a16="http://schemas.microsoft.com/office/drawing/2014/main" id="{3F25D90D-BF31-574F-9BA4-03A957EA7B44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2195" y="8214590"/>
            <a:ext cx="2146020" cy="1609515"/>
          </a:xfrm>
          <a:prstGeom prst="rect">
            <a:avLst/>
          </a:prstGeom>
        </p:spPr>
      </p:pic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CDC385D0-533B-220F-817A-E582AC1E8CCA}"/>
              </a:ext>
            </a:extLst>
          </p:cNvPr>
          <p:cNvSpPr txBox="1"/>
          <p:nvPr/>
        </p:nvSpPr>
        <p:spPr>
          <a:xfrm>
            <a:off x="199540" y="6165702"/>
            <a:ext cx="20313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昨年の成人式の模様</a:t>
            </a:r>
            <a:endParaRPr kumimoji="1" lang="en-US" altLang="ja-JP" sz="16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2CB751DA-6AC4-B643-D5FD-E327AA336C2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42194" y="136681"/>
            <a:ext cx="4806977" cy="3667178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6AECA54A-F3BB-FBAC-9469-752F407D5FC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807028" y="1607303"/>
            <a:ext cx="738653" cy="416929"/>
          </a:xfrm>
          <a:prstGeom prst="rect">
            <a:avLst/>
          </a:prstGeom>
        </p:spPr>
      </p:pic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73831354-70A9-A415-3572-9AED143E43E7}"/>
              </a:ext>
            </a:extLst>
          </p:cNvPr>
          <p:cNvSpPr txBox="1"/>
          <p:nvPr/>
        </p:nvSpPr>
        <p:spPr>
          <a:xfrm>
            <a:off x="5183553" y="1544187"/>
            <a:ext cx="14157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実施イメージ</a:t>
            </a:r>
            <a:endParaRPr kumimoji="1" lang="en-US" altLang="ja-JP" sz="16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/>
            <a:r>
              <a:rPr kumimoji="1" lang="en-US" altLang="ja-JP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CM</a:t>
            </a:r>
            <a:r>
              <a:rPr kumimoji="1"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放映</a:t>
            </a:r>
            <a:endParaRPr kumimoji="1" lang="en-US" altLang="ja-JP" sz="16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pic>
        <p:nvPicPr>
          <p:cNvPr id="25" name="図 24">
            <a:extLst>
              <a:ext uri="{FF2B5EF4-FFF2-40B4-BE49-F238E27FC236}">
                <a16:creationId xmlns:a16="http://schemas.microsoft.com/office/drawing/2014/main" id="{6C4F04A1-B2E1-0FF6-DFD0-AE99FBD7474E}"/>
              </a:ext>
            </a:extLst>
          </p:cNvPr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8544" y="4121151"/>
            <a:ext cx="3829298" cy="2006392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8520C104-7921-751C-911A-CA65B020F2E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262160" y="5285467"/>
            <a:ext cx="690281" cy="182158"/>
          </a:xfrm>
          <a:prstGeom prst="rect">
            <a:avLst/>
          </a:prstGeom>
        </p:spPr>
      </p:pic>
      <p:pic>
        <p:nvPicPr>
          <p:cNvPr id="29" name="図 28">
            <a:extLst>
              <a:ext uri="{FF2B5EF4-FFF2-40B4-BE49-F238E27FC236}">
                <a16:creationId xmlns:a16="http://schemas.microsoft.com/office/drawing/2014/main" id="{ED7EEECA-491A-A225-44D9-88998AA54CF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262159" y="5537666"/>
            <a:ext cx="690281" cy="182158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48407768-4158-4F14-8013-75C4DBBFD4F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262158" y="5777839"/>
            <a:ext cx="690281" cy="182158"/>
          </a:xfrm>
          <a:prstGeom prst="rect">
            <a:avLst/>
          </a:prstGeom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7CEA7029-3D54-3028-ACB2-4D204E01B88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26860" y="5279495"/>
            <a:ext cx="690281" cy="182158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BE5F4DDA-7763-5264-42D8-860DD0476B6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26859" y="5531694"/>
            <a:ext cx="690281" cy="182158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53136631-6DE6-3D58-33D6-8A64627CF5F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26858" y="5771867"/>
            <a:ext cx="690281" cy="182158"/>
          </a:xfrm>
          <a:prstGeom prst="rect">
            <a:avLst/>
          </a:prstGeom>
        </p:spPr>
      </p:pic>
      <p:pic>
        <p:nvPicPr>
          <p:cNvPr id="35" name="図 34" descr="グラフィカル ユーザー インターフェイス, Web サイト&#10;&#10;自動的に生成された説明">
            <a:extLst>
              <a:ext uri="{FF2B5EF4-FFF2-40B4-BE49-F238E27FC236}">
                <a16:creationId xmlns:a16="http://schemas.microsoft.com/office/drawing/2014/main" id="{3F20D0F9-D292-92C5-4D19-4071759E67F6}"/>
              </a:ext>
            </a:extLst>
          </p:cNvPr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80771" y="3639552"/>
            <a:ext cx="1535035" cy="2724687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E5B32273-5C7D-9188-7BD8-7D10A7FCA90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258007" y="5651305"/>
            <a:ext cx="690281" cy="182158"/>
          </a:xfrm>
          <a:prstGeom prst="rect">
            <a:avLst/>
          </a:prstGeom>
        </p:spPr>
      </p:pic>
      <p:pic>
        <p:nvPicPr>
          <p:cNvPr id="37" name="図 36">
            <a:extLst>
              <a:ext uri="{FF2B5EF4-FFF2-40B4-BE49-F238E27FC236}">
                <a16:creationId xmlns:a16="http://schemas.microsoft.com/office/drawing/2014/main" id="{63101A88-12CF-CC1C-AB02-91B2473AE11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86906" y="5651305"/>
            <a:ext cx="690281" cy="182158"/>
          </a:xfrm>
          <a:prstGeom prst="rect">
            <a:avLst/>
          </a:prstGeom>
        </p:spPr>
      </p:pic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09EB7BAD-734E-3D4B-9BE7-BB8AC9516F09}"/>
              </a:ext>
            </a:extLst>
          </p:cNvPr>
          <p:cNvSpPr txBox="1"/>
          <p:nvPr/>
        </p:nvSpPr>
        <p:spPr>
          <a:xfrm>
            <a:off x="215368" y="3854127"/>
            <a:ext cx="26981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特設サイトバナー広告イメージ</a:t>
            </a:r>
            <a:endParaRPr kumimoji="1" lang="en-US" altLang="ja-JP" sz="1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855827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312</TotalTime>
  <Words>272</Words>
  <Application>Microsoft Office PowerPoint</Application>
  <PresentationFormat>A4 210 x 297 mm</PresentationFormat>
  <Paragraphs>31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Meiryo UI</vt:lpstr>
      <vt:lpstr>UD デジタル 教科書体 NP-R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Yamane, Keigo (山根 啓吾)</dc:creator>
  <cp:lastModifiedBy>Yamazaki, Takako (山崎 貴子)</cp:lastModifiedBy>
  <cp:revision>6</cp:revision>
  <cp:lastPrinted>2024-11-07T03:18:36Z</cp:lastPrinted>
  <dcterms:created xsi:type="dcterms:W3CDTF">2024-10-28T08:36:31Z</dcterms:created>
  <dcterms:modified xsi:type="dcterms:W3CDTF">2025-12-09T07:26:09Z</dcterms:modified>
</cp:coreProperties>
</file>