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317" r:id="rId2"/>
    <p:sldId id="320" r:id="rId3"/>
    <p:sldId id="257" r:id="rId4"/>
    <p:sldId id="310" r:id="rId5"/>
    <p:sldId id="311" r:id="rId6"/>
    <p:sldId id="312" r:id="rId7"/>
    <p:sldId id="314" r:id="rId8"/>
    <p:sldId id="288" r:id="rId9"/>
    <p:sldId id="258" r:id="rId10"/>
    <p:sldId id="260" r:id="rId11"/>
    <p:sldId id="261" r:id="rId12"/>
    <p:sldId id="262" r:id="rId13"/>
    <p:sldId id="263" r:id="rId14"/>
    <p:sldId id="264" r:id="rId15"/>
    <p:sldId id="265" r:id="rId16"/>
    <p:sldId id="281" r:id="rId17"/>
    <p:sldId id="266" r:id="rId18"/>
    <p:sldId id="267" r:id="rId19"/>
    <p:sldId id="270" r:id="rId20"/>
    <p:sldId id="298" r:id="rId21"/>
    <p:sldId id="299" r:id="rId22"/>
    <p:sldId id="271" r:id="rId23"/>
    <p:sldId id="308" r:id="rId24"/>
    <p:sldId id="300" r:id="rId25"/>
    <p:sldId id="268" r:id="rId26"/>
    <p:sldId id="272" r:id="rId27"/>
    <p:sldId id="269" r:id="rId28"/>
    <p:sldId id="273" r:id="rId29"/>
    <p:sldId id="301" r:id="rId30"/>
    <p:sldId id="274" r:id="rId31"/>
  </p:sldIdLst>
  <p:sldSz cx="9144000" cy="6858000" type="screen4x3"/>
  <p:notesSz cx="10234613" cy="71040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2" autoAdjust="0"/>
    <p:restoredTop sz="82803" autoAdjust="0"/>
  </p:normalViewPr>
  <p:slideViewPr>
    <p:cSldViewPr snapToGrid="0">
      <p:cViewPr varScale="1">
        <p:scale>
          <a:sx n="80" d="100"/>
          <a:sy n="80" d="100"/>
        </p:scale>
        <p:origin x="1503" y="42"/>
      </p:cViewPr>
      <p:guideLst>
        <p:guide orient="horz" pos="2160"/>
        <p:guide pos="2880"/>
      </p:guideLst>
    </p:cSldViewPr>
  </p:slideViewPr>
  <p:notesTextViewPr>
    <p:cViewPr>
      <p:scale>
        <a:sx n="125" d="100"/>
        <a:sy n="125" d="100"/>
      </p:scale>
      <p:origin x="0" y="0"/>
    </p:cViewPr>
  </p:notesTextViewPr>
  <p:notesViewPr>
    <p:cSldViewPr snapToGrid="0">
      <p:cViewPr varScale="1">
        <p:scale>
          <a:sx n="93" d="100"/>
          <a:sy n="93" d="100"/>
        </p:scale>
        <p:origin x="1281"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B415E9-D8C4-4673-A58B-A262508A749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13DC3E5D-4036-4382-8363-B1172E70E76A}">
      <dgm:prSet custT="1"/>
      <dgm:spPr/>
      <dgm:t>
        <a:bodyPr/>
        <a:lstStyle/>
        <a:p>
          <a:r>
            <a:rPr lang="ja-JP" sz="2000" dirty="0">
              <a:solidFill>
                <a:schemeClr val="tx1"/>
              </a:solidFill>
              <a:latin typeface="メイリオ" panose="020B0604030504040204" pitchFamily="50" charset="-128"/>
              <a:ea typeface="メイリオ" panose="020B0604030504040204" pitchFamily="50" charset="-128"/>
            </a:rPr>
            <a:t>・まちびらきから半世紀が経過し、施設や都市機能の更新等の必要性がますます高まっている。</a:t>
          </a:r>
          <a:endParaRPr lang="en-US" sz="2000" dirty="0">
            <a:solidFill>
              <a:schemeClr val="tx1"/>
            </a:solidFill>
            <a:latin typeface="メイリオ" panose="020B0604030504040204" pitchFamily="50" charset="-128"/>
            <a:ea typeface="メイリオ" panose="020B0604030504040204" pitchFamily="50" charset="-128"/>
          </a:endParaRPr>
        </a:p>
      </dgm:t>
    </dgm:pt>
    <dgm:pt modelId="{423F16A3-745A-4A76-8A76-730E2B529153}" type="parTrans" cxnId="{700F36C5-B603-49A4-A774-CA1D01165667}">
      <dgm:prSet/>
      <dgm:spPr/>
      <dgm:t>
        <a:bodyPr/>
        <a:lstStyle/>
        <a:p>
          <a:endParaRPr lang="en-US" sz="2000">
            <a:solidFill>
              <a:schemeClr val="tx1"/>
            </a:solidFill>
            <a:latin typeface="メイリオ" panose="020B0604030504040204" pitchFamily="50" charset="-128"/>
            <a:ea typeface="メイリオ" panose="020B0604030504040204" pitchFamily="50" charset="-128"/>
          </a:endParaRPr>
        </a:p>
      </dgm:t>
    </dgm:pt>
    <dgm:pt modelId="{313124FD-E537-4828-8A0F-C7341F52964D}" type="sibTrans" cxnId="{700F36C5-B603-49A4-A774-CA1D01165667}">
      <dgm:prSet/>
      <dgm:spPr/>
      <dgm:t>
        <a:bodyPr/>
        <a:lstStyle/>
        <a:p>
          <a:endParaRPr lang="en-US" sz="2000">
            <a:solidFill>
              <a:schemeClr val="tx1"/>
            </a:solidFill>
            <a:latin typeface="メイリオ" panose="020B0604030504040204" pitchFamily="50" charset="-128"/>
            <a:ea typeface="メイリオ" panose="020B0604030504040204" pitchFamily="50" charset="-128"/>
          </a:endParaRPr>
        </a:p>
      </dgm:t>
    </dgm:pt>
    <dgm:pt modelId="{AFFD620F-54FD-47F8-9B9A-302B9EDF8B33}">
      <dgm:prSet custT="1"/>
      <dgm:spPr/>
      <dgm:t>
        <a:bodyPr/>
        <a:lstStyle/>
        <a:p>
          <a:r>
            <a:rPr lang="ja-JP" sz="2000" dirty="0">
              <a:solidFill>
                <a:schemeClr val="tx1"/>
              </a:solidFill>
              <a:latin typeface="メイリオ" panose="020B0604030504040204" pitchFamily="50" charset="-128"/>
              <a:ea typeface="メイリオ" panose="020B0604030504040204" pitchFamily="50" charset="-128"/>
            </a:rPr>
            <a:t>・こうした状況から千里中央地区の活性化</a:t>
          </a:r>
          <a:r>
            <a:rPr lang="ja-JP" altLang="en-US" sz="2000" dirty="0">
              <a:solidFill>
                <a:schemeClr val="tx1"/>
              </a:solidFill>
              <a:latin typeface="メイリオ" panose="020B0604030504040204" pitchFamily="50" charset="-128"/>
              <a:ea typeface="メイリオ" panose="020B0604030504040204" pitchFamily="50" charset="-128"/>
            </a:rPr>
            <a:t>にむけて、</a:t>
          </a:r>
          <a:r>
            <a:rPr lang="ja-JP" sz="2000" dirty="0">
              <a:solidFill>
                <a:schemeClr val="tx1"/>
              </a:solidFill>
              <a:latin typeface="メイリオ" panose="020B0604030504040204" pitchFamily="50" charset="-128"/>
              <a:ea typeface="メイリオ" panose="020B0604030504040204" pitchFamily="50" charset="-128"/>
            </a:rPr>
            <a:t>官民協働で取り組むべく、東町エリアに土地の所有権又は借地権を有する企業又は団体、関連事業者と行政により、平成</a:t>
          </a:r>
          <a:r>
            <a:rPr lang="en-US" sz="2000" dirty="0">
              <a:solidFill>
                <a:schemeClr val="tx1"/>
              </a:solidFill>
              <a:latin typeface="メイリオ" panose="020B0604030504040204" pitchFamily="50" charset="-128"/>
              <a:ea typeface="メイリオ" panose="020B0604030504040204" pitchFamily="50" charset="-128"/>
            </a:rPr>
            <a:t>28</a:t>
          </a:r>
          <a:r>
            <a:rPr lang="ja-JP" sz="2000" dirty="0">
              <a:solidFill>
                <a:schemeClr val="tx1"/>
              </a:solidFill>
              <a:latin typeface="メイリオ" panose="020B0604030504040204" pitchFamily="50" charset="-128"/>
              <a:ea typeface="メイリオ" panose="020B0604030504040204" pitchFamily="50" charset="-128"/>
            </a:rPr>
            <a:t>年</a:t>
          </a:r>
          <a:r>
            <a:rPr lang="en-US" sz="2000" dirty="0">
              <a:solidFill>
                <a:schemeClr val="tx1"/>
              </a:solidFill>
              <a:latin typeface="メイリオ" panose="020B0604030504040204" pitchFamily="50" charset="-128"/>
              <a:ea typeface="メイリオ" panose="020B0604030504040204" pitchFamily="50" charset="-128"/>
            </a:rPr>
            <a:t>(2016</a:t>
          </a:r>
          <a:r>
            <a:rPr lang="ja-JP" sz="2000" dirty="0">
              <a:solidFill>
                <a:schemeClr val="tx1"/>
              </a:solidFill>
              <a:latin typeface="メイリオ" panose="020B0604030504040204" pitchFamily="50" charset="-128"/>
              <a:ea typeface="メイリオ" panose="020B0604030504040204" pitchFamily="50" charset="-128"/>
            </a:rPr>
            <a:t>年</a:t>
          </a:r>
          <a:r>
            <a:rPr lang="en-US" sz="2000" dirty="0">
              <a:solidFill>
                <a:schemeClr val="tx1"/>
              </a:solidFill>
              <a:latin typeface="メイリオ" panose="020B0604030504040204" pitchFamily="50" charset="-128"/>
              <a:ea typeface="メイリオ" panose="020B0604030504040204" pitchFamily="50" charset="-128"/>
            </a:rPr>
            <a:t>)</a:t>
          </a:r>
          <a:r>
            <a:rPr lang="ja-JP" sz="2000" dirty="0">
              <a:solidFill>
                <a:schemeClr val="tx1"/>
              </a:solidFill>
              <a:latin typeface="メイリオ" panose="020B0604030504040204" pitchFamily="50" charset="-128"/>
              <a:ea typeface="メイリオ" panose="020B0604030504040204" pitchFamily="50" charset="-128"/>
            </a:rPr>
            <a:t>に</a:t>
          </a:r>
          <a:r>
            <a:rPr lang="ja-JP" sz="2000" b="1" u="sng" dirty="0">
              <a:solidFill>
                <a:schemeClr val="tx1"/>
              </a:solidFill>
              <a:latin typeface="メイリオ" panose="020B0604030504040204" pitchFamily="50" charset="-128"/>
              <a:ea typeface="メイリオ" panose="020B0604030504040204" pitchFamily="50" charset="-128"/>
            </a:rPr>
            <a:t>千里中央地区活性化協議会</a:t>
          </a:r>
          <a:r>
            <a:rPr lang="ja-JP" sz="2000" dirty="0">
              <a:solidFill>
                <a:schemeClr val="tx1"/>
              </a:solidFill>
              <a:latin typeface="メイリオ" panose="020B0604030504040204" pitchFamily="50" charset="-128"/>
              <a:ea typeface="メイリオ" panose="020B0604030504040204" pitchFamily="50" charset="-128"/>
            </a:rPr>
            <a:t>が設置された。</a:t>
          </a:r>
          <a:endParaRPr lang="en-US" altLang="ja-JP" sz="2000" dirty="0">
            <a:solidFill>
              <a:schemeClr val="tx1"/>
            </a:solidFill>
            <a:latin typeface="メイリオ" panose="020B0604030504040204" pitchFamily="50" charset="-128"/>
            <a:ea typeface="メイリオ" panose="020B0604030504040204" pitchFamily="50" charset="-128"/>
          </a:endParaRPr>
        </a:p>
        <a:p>
          <a:endParaRPr lang="en-US" sz="2000" dirty="0">
            <a:solidFill>
              <a:schemeClr val="tx1"/>
            </a:solidFill>
            <a:latin typeface="メイリオ" panose="020B0604030504040204" pitchFamily="50" charset="-128"/>
            <a:ea typeface="メイリオ" panose="020B0604030504040204" pitchFamily="50" charset="-128"/>
          </a:endParaRPr>
        </a:p>
      </dgm:t>
    </dgm:pt>
    <dgm:pt modelId="{5912E3A1-6940-436F-8D8F-BAAF0F198D0F}" type="parTrans" cxnId="{CAFEE199-071E-4E6B-9227-28915D37E93F}">
      <dgm:prSet/>
      <dgm:spPr/>
      <dgm:t>
        <a:bodyPr/>
        <a:lstStyle/>
        <a:p>
          <a:endParaRPr lang="en-US" sz="2000">
            <a:solidFill>
              <a:schemeClr val="tx1"/>
            </a:solidFill>
            <a:latin typeface="メイリオ" panose="020B0604030504040204" pitchFamily="50" charset="-128"/>
            <a:ea typeface="メイリオ" panose="020B0604030504040204" pitchFamily="50" charset="-128"/>
          </a:endParaRPr>
        </a:p>
      </dgm:t>
    </dgm:pt>
    <dgm:pt modelId="{C99028BB-FB40-4645-AF0F-2684CE505676}" type="sibTrans" cxnId="{CAFEE199-071E-4E6B-9227-28915D37E93F}">
      <dgm:prSet/>
      <dgm:spPr/>
      <dgm:t>
        <a:bodyPr/>
        <a:lstStyle/>
        <a:p>
          <a:endParaRPr lang="en-US" sz="2000">
            <a:solidFill>
              <a:schemeClr val="tx1"/>
            </a:solidFill>
            <a:latin typeface="メイリオ" panose="020B0604030504040204" pitchFamily="50" charset="-128"/>
            <a:ea typeface="メイリオ" panose="020B0604030504040204" pitchFamily="50" charset="-128"/>
          </a:endParaRPr>
        </a:p>
      </dgm:t>
    </dgm:pt>
    <dgm:pt modelId="{4CA514A3-91C1-4250-8707-335CFA69A980}" type="pres">
      <dgm:prSet presAssocID="{03B415E9-D8C4-4673-A58B-A262508A749C}" presName="vert0" presStyleCnt="0">
        <dgm:presLayoutVars>
          <dgm:dir/>
          <dgm:animOne val="branch"/>
          <dgm:animLvl val="lvl"/>
        </dgm:presLayoutVars>
      </dgm:prSet>
      <dgm:spPr/>
    </dgm:pt>
    <dgm:pt modelId="{49CBD6B3-B390-41D0-A9F3-32E8043F2541}" type="pres">
      <dgm:prSet presAssocID="{13DC3E5D-4036-4382-8363-B1172E70E76A}" presName="thickLine" presStyleLbl="alignNode1" presStyleIdx="0" presStyleCnt="2"/>
      <dgm:spPr/>
    </dgm:pt>
    <dgm:pt modelId="{0E360E36-4F52-4097-9194-D35EFC9C3791}" type="pres">
      <dgm:prSet presAssocID="{13DC3E5D-4036-4382-8363-B1172E70E76A}" presName="horz1" presStyleCnt="0"/>
      <dgm:spPr/>
    </dgm:pt>
    <dgm:pt modelId="{50437914-178E-429C-AEB8-BB5546FC7DDB}" type="pres">
      <dgm:prSet presAssocID="{13DC3E5D-4036-4382-8363-B1172E70E76A}" presName="tx1" presStyleLbl="revTx" presStyleIdx="0" presStyleCnt="2"/>
      <dgm:spPr/>
    </dgm:pt>
    <dgm:pt modelId="{4FE7640A-9A9E-478E-8FD4-3B4FDE267652}" type="pres">
      <dgm:prSet presAssocID="{13DC3E5D-4036-4382-8363-B1172E70E76A}" presName="vert1" presStyleCnt="0"/>
      <dgm:spPr/>
    </dgm:pt>
    <dgm:pt modelId="{67712449-8D8D-41CA-AD7A-989ACDDA9EB8}" type="pres">
      <dgm:prSet presAssocID="{AFFD620F-54FD-47F8-9B9A-302B9EDF8B33}" presName="thickLine" presStyleLbl="alignNode1" presStyleIdx="1" presStyleCnt="2"/>
      <dgm:spPr>
        <a:ln>
          <a:noFill/>
        </a:ln>
      </dgm:spPr>
    </dgm:pt>
    <dgm:pt modelId="{65BC7254-CCDE-426C-9DF0-E5B7DC5AB458}" type="pres">
      <dgm:prSet presAssocID="{AFFD620F-54FD-47F8-9B9A-302B9EDF8B33}" presName="horz1" presStyleCnt="0"/>
      <dgm:spPr/>
    </dgm:pt>
    <dgm:pt modelId="{9A4389F7-CE8E-46E7-B362-CDC92E4A1BB0}" type="pres">
      <dgm:prSet presAssocID="{AFFD620F-54FD-47F8-9B9A-302B9EDF8B33}" presName="tx1" presStyleLbl="revTx" presStyleIdx="1" presStyleCnt="2" custScaleY="200000"/>
      <dgm:spPr/>
    </dgm:pt>
    <dgm:pt modelId="{D0702C88-FA68-49E6-B40F-922B8D40B185}" type="pres">
      <dgm:prSet presAssocID="{AFFD620F-54FD-47F8-9B9A-302B9EDF8B33}" presName="vert1" presStyleCnt="0"/>
      <dgm:spPr/>
    </dgm:pt>
  </dgm:ptLst>
  <dgm:cxnLst>
    <dgm:cxn modelId="{CAFEE199-071E-4E6B-9227-28915D37E93F}" srcId="{03B415E9-D8C4-4673-A58B-A262508A749C}" destId="{AFFD620F-54FD-47F8-9B9A-302B9EDF8B33}" srcOrd="1" destOrd="0" parTransId="{5912E3A1-6940-436F-8D8F-BAAF0F198D0F}" sibTransId="{C99028BB-FB40-4645-AF0F-2684CE505676}"/>
    <dgm:cxn modelId="{0FDAC4B9-223F-4ACA-AB61-8239CC5C95F3}" type="presOf" srcId="{03B415E9-D8C4-4673-A58B-A262508A749C}" destId="{4CA514A3-91C1-4250-8707-335CFA69A980}" srcOrd="0" destOrd="0" presId="urn:microsoft.com/office/officeart/2008/layout/LinedList"/>
    <dgm:cxn modelId="{0001B7BF-0EFE-40D6-86B5-9C771ECEF894}" type="presOf" srcId="{13DC3E5D-4036-4382-8363-B1172E70E76A}" destId="{50437914-178E-429C-AEB8-BB5546FC7DDB}" srcOrd="0" destOrd="0" presId="urn:microsoft.com/office/officeart/2008/layout/LinedList"/>
    <dgm:cxn modelId="{700F36C5-B603-49A4-A774-CA1D01165667}" srcId="{03B415E9-D8C4-4673-A58B-A262508A749C}" destId="{13DC3E5D-4036-4382-8363-B1172E70E76A}" srcOrd="0" destOrd="0" parTransId="{423F16A3-745A-4A76-8A76-730E2B529153}" sibTransId="{313124FD-E537-4828-8A0F-C7341F52964D}"/>
    <dgm:cxn modelId="{5A9F8DD4-253E-47D1-A530-1A7212457270}" type="presOf" srcId="{AFFD620F-54FD-47F8-9B9A-302B9EDF8B33}" destId="{9A4389F7-CE8E-46E7-B362-CDC92E4A1BB0}" srcOrd="0" destOrd="0" presId="urn:microsoft.com/office/officeart/2008/layout/LinedList"/>
    <dgm:cxn modelId="{AE2235B1-A245-4E90-8FA8-CC3BBD4AE2F4}" type="presParOf" srcId="{4CA514A3-91C1-4250-8707-335CFA69A980}" destId="{49CBD6B3-B390-41D0-A9F3-32E8043F2541}" srcOrd="0" destOrd="0" presId="urn:microsoft.com/office/officeart/2008/layout/LinedList"/>
    <dgm:cxn modelId="{83883F0D-3808-41CB-8FEE-22FC378EA8AB}" type="presParOf" srcId="{4CA514A3-91C1-4250-8707-335CFA69A980}" destId="{0E360E36-4F52-4097-9194-D35EFC9C3791}" srcOrd="1" destOrd="0" presId="urn:microsoft.com/office/officeart/2008/layout/LinedList"/>
    <dgm:cxn modelId="{59D46748-EA2F-415E-ACE6-712296ED89BA}" type="presParOf" srcId="{0E360E36-4F52-4097-9194-D35EFC9C3791}" destId="{50437914-178E-429C-AEB8-BB5546FC7DDB}" srcOrd="0" destOrd="0" presId="urn:microsoft.com/office/officeart/2008/layout/LinedList"/>
    <dgm:cxn modelId="{38D6772F-D727-44BA-9B15-A7FE3E26D127}" type="presParOf" srcId="{0E360E36-4F52-4097-9194-D35EFC9C3791}" destId="{4FE7640A-9A9E-478E-8FD4-3B4FDE267652}" srcOrd="1" destOrd="0" presId="urn:microsoft.com/office/officeart/2008/layout/LinedList"/>
    <dgm:cxn modelId="{AECEFE96-0F66-4AC0-90D9-5AD1A0611840}" type="presParOf" srcId="{4CA514A3-91C1-4250-8707-335CFA69A980}" destId="{67712449-8D8D-41CA-AD7A-989ACDDA9EB8}" srcOrd="2" destOrd="0" presId="urn:microsoft.com/office/officeart/2008/layout/LinedList"/>
    <dgm:cxn modelId="{11521F45-FBCE-4582-9024-6B865A7FEFC5}" type="presParOf" srcId="{4CA514A3-91C1-4250-8707-335CFA69A980}" destId="{65BC7254-CCDE-426C-9DF0-E5B7DC5AB458}" srcOrd="3" destOrd="0" presId="urn:microsoft.com/office/officeart/2008/layout/LinedList"/>
    <dgm:cxn modelId="{59349A86-0D88-4CD4-8F8B-F416A1791114}" type="presParOf" srcId="{65BC7254-CCDE-426C-9DF0-E5B7DC5AB458}" destId="{9A4389F7-CE8E-46E7-B362-CDC92E4A1BB0}" srcOrd="0" destOrd="0" presId="urn:microsoft.com/office/officeart/2008/layout/LinedList"/>
    <dgm:cxn modelId="{C7809611-5071-429F-8B11-9F9AF3F9E381}" type="presParOf" srcId="{65BC7254-CCDE-426C-9DF0-E5B7DC5AB458}" destId="{D0702C88-FA68-49E6-B40F-922B8D40B18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B415E9-D8C4-4673-A58B-A262508A749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13DC3E5D-4036-4382-8363-B1172E70E76A}">
      <dgm:prSet custT="1"/>
      <dgm:spPr/>
      <dgm:t>
        <a:bodyPr/>
        <a:lstStyle/>
        <a:p>
          <a:endParaRPr lang="en-US" sz="2000" dirty="0">
            <a:solidFill>
              <a:schemeClr val="tx1"/>
            </a:solidFill>
          </a:endParaRPr>
        </a:p>
      </dgm:t>
    </dgm:pt>
    <dgm:pt modelId="{423F16A3-745A-4A76-8A76-730E2B529153}" type="parTrans" cxnId="{700F36C5-B603-49A4-A774-CA1D01165667}">
      <dgm:prSet/>
      <dgm:spPr/>
      <dgm:t>
        <a:bodyPr/>
        <a:lstStyle/>
        <a:p>
          <a:endParaRPr lang="en-US" sz="2000">
            <a:solidFill>
              <a:schemeClr val="tx1"/>
            </a:solidFill>
          </a:endParaRPr>
        </a:p>
      </dgm:t>
    </dgm:pt>
    <dgm:pt modelId="{313124FD-E537-4828-8A0F-C7341F52964D}" type="sibTrans" cxnId="{700F36C5-B603-49A4-A774-CA1D01165667}">
      <dgm:prSet/>
      <dgm:spPr/>
      <dgm:t>
        <a:bodyPr/>
        <a:lstStyle/>
        <a:p>
          <a:endParaRPr lang="en-US" sz="2000">
            <a:solidFill>
              <a:schemeClr val="tx1"/>
            </a:solidFill>
          </a:endParaRPr>
        </a:p>
      </dgm:t>
    </dgm:pt>
    <dgm:pt modelId="{AFFD620F-54FD-47F8-9B9A-302B9EDF8B33}">
      <dgm:prSet custT="1"/>
      <dgm:spPr/>
      <dgm:t>
        <a:bodyPr/>
        <a:lstStyle/>
        <a:p>
          <a:r>
            <a:rPr lang="ja-JP" altLang="en-US" sz="2000" dirty="0">
              <a:solidFill>
                <a:schemeClr val="tx1"/>
              </a:solidFill>
              <a:latin typeface="メイリオ" panose="020B0604030504040204" pitchFamily="50" charset="-128"/>
              <a:ea typeface="メイリオ" panose="020B0604030504040204" pitchFamily="50" charset="-128"/>
            </a:rPr>
            <a:t>　</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基本計画は</a:t>
          </a:r>
          <a:r>
            <a:rPr lang="ja-JP" altLang="en-US" sz="2000" b="1" u="sng" dirty="0">
              <a:solidFill>
                <a:schemeClr val="tx1"/>
              </a:solidFill>
              <a:latin typeface="メイリオ" panose="020B0604030504040204" pitchFamily="50" charset="-128"/>
              <a:ea typeface="メイリオ" panose="020B0604030504040204" pitchFamily="50" charset="-128"/>
            </a:rPr>
            <a:t>「まちづくりの理念と方向性」を実現するため</a:t>
          </a:r>
          <a:r>
            <a:rPr lang="ja-JP" altLang="en-US" sz="2000" dirty="0">
              <a:solidFill>
                <a:schemeClr val="tx1"/>
              </a:solidFill>
              <a:latin typeface="メイリオ" panose="020B0604030504040204" pitchFamily="50" charset="-128"/>
              <a:ea typeface="メイリオ" panose="020B0604030504040204" pitchFamily="50" charset="-128"/>
            </a:rPr>
            <a:t>、関係各者が</a:t>
          </a:r>
          <a:r>
            <a:rPr lang="ja-JP" altLang="en-US" sz="2000" b="1" u="sng" dirty="0">
              <a:solidFill>
                <a:schemeClr val="tx1"/>
              </a:solidFill>
              <a:latin typeface="メイリオ" panose="020B0604030504040204" pitchFamily="50" charset="-128"/>
              <a:ea typeface="メイリオ" panose="020B0604030504040204" pitchFamily="50" charset="-128"/>
            </a:rPr>
            <a:t>取り組むべき方針や方策を示す指針</a:t>
          </a:r>
          <a:r>
            <a:rPr lang="ja-JP" altLang="en-US" sz="2000" dirty="0">
              <a:solidFill>
                <a:schemeClr val="tx1"/>
              </a:solidFill>
              <a:latin typeface="メイリオ" panose="020B0604030504040204" pitchFamily="50" charset="-128"/>
              <a:ea typeface="メイリオ" panose="020B0604030504040204" pitchFamily="50" charset="-128"/>
            </a:rPr>
            <a:t>であり、近年の情勢等の変化を踏まえた「千里中央地区「東町エリア」の将来像」等を示したうえで、今後関係各者が取り組むべき方針とその例示を示すため、千里中央地区活性化協議会が策定した。</a:t>
          </a:r>
          <a:endParaRPr lang="en-US" sz="2000" dirty="0">
            <a:solidFill>
              <a:schemeClr val="tx1"/>
            </a:solidFill>
          </a:endParaRPr>
        </a:p>
      </dgm:t>
    </dgm:pt>
    <dgm:pt modelId="{5912E3A1-6940-436F-8D8F-BAAF0F198D0F}" type="parTrans" cxnId="{CAFEE199-071E-4E6B-9227-28915D37E93F}">
      <dgm:prSet/>
      <dgm:spPr/>
      <dgm:t>
        <a:bodyPr/>
        <a:lstStyle/>
        <a:p>
          <a:endParaRPr lang="en-US" sz="2000">
            <a:solidFill>
              <a:schemeClr val="tx1"/>
            </a:solidFill>
          </a:endParaRPr>
        </a:p>
      </dgm:t>
    </dgm:pt>
    <dgm:pt modelId="{C99028BB-FB40-4645-AF0F-2684CE505676}" type="sibTrans" cxnId="{CAFEE199-071E-4E6B-9227-28915D37E93F}">
      <dgm:prSet/>
      <dgm:spPr/>
      <dgm:t>
        <a:bodyPr/>
        <a:lstStyle/>
        <a:p>
          <a:endParaRPr lang="en-US" sz="2000">
            <a:solidFill>
              <a:schemeClr val="tx1"/>
            </a:solidFill>
          </a:endParaRPr>
        </a:p>
      </dgm:t>
    </dgm:pt>
    <dgm:pt modelId="{4CA514A3-91C1-4250-8707-335CFA69A980}" type="pres">
      <dgm:prSet presAssocID="{03B415E9-D8C4-4673-A58B-A262508A749C}" presName="vert0" presStyleCnt="0">
        <dgm:presLayoutVars>
          <dgm:dir/>
          <dgm:animOne val="branch"/>
          <dgm:animLvl val="lvl"/>
        </dgm:presLayoutVars>
      </dgm:prSet>
      <dgm:spPr/>
    </dgm:pt>
    <dgm:pt modelId="{49CBD6B3-B390-41D0-A9F3-32E8043F2541}" type="pres">
      <dgm:prSet presAssocID="{13DC3E5D-4036-4382-8363-B1172E70E76A}" presName="thickLine" presStyleLbl="alignNode1" presStyleIdx="0" presStyleCnt="2"/>
      <dgm:spPr/>
    </dgm:pt>
    <dgm:pt modelId="{0E360E36-4F52-4097-9194-D35EFC9C3791}" type="pres">
      <dgm:prSet presAssocID="{13DC3E5D-4036-4382-8363-B1172E70E76A}" presName="horz1" presStyleCnt="0"/>
      <dgm:spPr/>
    </dgm:pt>
    <dgm:pt modelId="{50437914-178E-429C-AEB8-BB5546FC7DDB}" type="pres">
      <dgm:prSet presAssocID="{13DC3E5D-4036-4382-8363-B1172E70E76A}" presName="tx1" presStyleLbl="revTx" presStyleIdx="0" presStyleCnt="2"/>
      <dgm:spPr/>
    </dgm:pt>
    <dgm:pt modelId="{4FE7640A-9A9E-478E-8FD4-3B4FDE267652}" type="pres">
      <dgm:prSet presAssocID="{13DC3E5D-4036-4382-8363-B1172E70E76A}" presName="vert1" presStyleCnt="0"/>
      <dgm:spPr/>
    </dgm:pt>
    <dgm:pt modelId="{67712449-8D8D-41CA-AD7A-989ACDDA9EB8}" type="pres">
      <dgm:prSet presAssocID="{AFFD620F-54FD-47F8-9B9A-302B9EDF8B33}" presName="thickLine" presStyleLbl="alignNode1" presStyleIdx="1" presStyleCnt="2"/>
      <dgm:spPr/>
    </dgm:pt>
    <dgm:pt modelId="{65BC7254-CCDE-426C-9DF0-E5B7DC5AB458}" type="pres">
      <dgm:prSet presAssocID="{AFFD620F-54FD-47F8-9B9A-302B9EDF8B33}" presName="horz1" presStyleCnt="0"/>
      <dgm:spPr/>
    </dgm:pt>
    <dgm:pt modelId="{9A4389F7-CE8E-46E7-B362-CDC92E4A1BB0}" type="pres">
      <dgm:prSet presAssocID="{AFFD620F-54FD-47F8-9B9A-302B9EDF8B33}" presName="tx1" presStyleLbl="revTx" presStyleIdx="1" presStyleCnt="2" custScaleY="200000"/>
      <dgm:spPr/>
    </dgm:pt>
    <dgm:pt modelId="{D0702C88-FA68-49E6-B40F-922B8D40B185}" type="pres">
      <dgm:prSet presAssocID="{AFFD620F-54FD-47F8-9B9A-302B9EDF8B33}" presName="vert1" presStyleCnt="0"/>
      <dgm:spPr/>
    </dgm:pt>
  </dgm:ptLst>
  <dgm:cxnLst>
    <dgm:cxn modelId="{7DF80611-ADA8-4EBF-8D35-8063BDC62056}" type="presOf" srcId="{13DC3E5D-4036-4382-8363-B1172E70E76A}" destId="{50437914-178E-429C-AEB8-BB5546FC7DDB}" srcOrd="0" destOrd="0" presId="urn:microsoft.com/office/officeart/2008/layout/LinedList"/>
    <dgm:cxn modelId="{3272957F-7FA3-4B8D-814B-3AF41D30F8D9}" type="presOf" srcId="{03B415E9-D8C4-4673-A58B-A262508A749C}" destId="{4CA514A3-91C1-4250-8707-335CFA69A980}" srcOrd="0" destOrd="0" presId="urn:microsoft.com/office/officeart/2008/layout/LinedList"/>
    <dgm:cxn modelId="{CAFEE199-071E-4E6B-9227-28915D37E93F}" srcId="{03B415E9-D8C4-4673-A58B-A262508A749C}" destId="{AFFD620F-54FD-47F8-9B9A-302B9EDF8B33}" srcOrd="1" destOrd="0" parTransId="{5912E3A1-6940-436F-8D8F-BAAF0F198D0F}" sibTransId="{C99028BB-FB40-4645-AF0F-2684CE505676}"/>
    <dgm:cxn modelId="{700F36C5-B603-49A4-A774-CA1D01165667}" srcId="{03B415E9-D8C4-4673-A58B-A262508A749C}" destId="{13DC3E5D-4036-4382-8363-B1172E70E76A}" srcOrd="0" destOrd="0" parTransId="{423F16A3-745A-4A76-8A76-730E2B529153}" sibTransId="{313124FD-E537-4828-8A0F-C7341F52964D}"/>
    <dgm:cxn modelId="{C309CFD0-4628-4BC8-A6DB-DFB344FE61CD}" type="presOf" srcId="{AFFD620F-54FD-47F8-9B9A-302B9EDF8B33}" destId="{9A4389F7-CE8E-46E7-B362-CDC92E4A1BB0}" srcOrd="0" destOrd="0" presId="urn:microsoft.com/office/officeart/2008/layout/LinedList"/>
    <dgm:cxn modelId="{C4387CCB-BBC8-4FA0-A648-E85577687A6B}" type="presParOf" srcId="{4CA514A3-91C1-4250-8707-335CFA69A980}" destId="{49CBD6B3-B390-41D0-A9F3-32E8043F2541}" srcOrd="0" destOrd="0" presId="urn:microsoft.com/office/officeart/2008/layout/LinedList"/>
    <dgm:cxn modelId="{F4813855-3C73-4E0A-BC6B-68FE5821B404}" type="presParOf" srcId="{4CA514A3-91C1-4250-8707-335CFA69A980}" destId="{0E360E36-4F52-4097-9194-D35EFC9C3791}" srcOrd="1" destOrd="0" presId="urn:microsoft.com/office/officeart/2008/layout/LinedList"/>
    <dgm:cxn modelId="{3C06E32B-78A8-413C-BF90-1E806C7312C9}" type="presParOf" srcId="{0E360E36-4F52-4097-9194-D35EFC9C3791}" destId="{50437914-178E-429C-AEB8-BB5546FC7DDB}" srcOrd="0" destOrd="0" presId="urn:microsoft.com/office/officeart/2008/layout/LinedList"/>
    <dgm:cxn modelId="{BB1D91C6-9299-4B53-99BD-5B8D6B7467F5}" type="presParOf" srcId="{0E360E36-4F52-4097-9194-D35EFC9C3791}" destId="{4FE7640A-9A9E-478E-8FD4-3B4FDE267652}" srcOrd="1" destOrd="0" presId="urn:microsoft.com/office/officeart/2008/layout/LinedList"/>
    <dgm:cxn modelId="{23D59FFD-CA6A-4CE7-8AD1-E5BB70FBFE6C}" type="presParOf" srcId="{4CA514A3-91C1-4250-8707-335CFA69A980}" destId="{67712449-8D8D-41CA-AD7A-989ACDDA9EB8}" srcOrd="2" destOrd="0" presId="urn:microsoft.com/office/officeart/2008/layout/LinedList"/>
    <dgm:cxn modelId="{B400A513-5B31-4708-B37D-DC98B423ABFF}" type="presParOf" srcId="{4CA514A3-91C1-4250-8707-335CFA69A980}" destId="{65BC7254-CCDE-426C-9DF0-E5B7DC5AB458}" srcOrd="3" destOrd="0" presId="urn:microsoft.com/office/officeart/2008/layout/LinedList"/>
    <dgm:cxn modelId="{078ADB4B-1FE3-44C0-A0B0-8E7C0076DE61}" type="presParOf" srcId="{65BC7254-CCDE-426C-9DF0-E5B7DC5AB458}" destId="{9A4389F7-CE8E-46E7-B362-CDC92E4A1BB0}" srcOrd="0" destOrd="0" presId="urn:microsoft.com/office/officeart/2008/layout/LinedList"/>
    <dgm:cxn modelId="{16791B44-3EA8-42D4-ACDF-B8659409EF2B}" type="presParOf" srcId="{65BC7254-CCDE-426C-9DF0-E5B7DC5AB458}" destId="{D0702C88-FA68-49E6-B40F-922B8D40B18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BD6B3-B390-41D0-A9F3-32E8043F2541}">
      <dsp:nvSpPr>
        <dsp:cNvPr id="0" name=""/>
        <dsp:cNvSpPr/>
      </dsp:nvSpPr>
      <dsp:spPr>
        <a:xfrm>
          <a:off x="0" y="1991"/>
          <a:ext cx="775530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437914-178E-429C-AEB8-BB5546FC7DDB}">
      <dsp:nvSpPr>
        <dsp:cNvPr id="0" name=""/>
        <dsp:cNvSpPr/>
      </dsp:nvSpPr>
      <dsp:spPr>
        <a:xfrm>
          <a:off x="0" y="1991"/>
          <a:ext cx="7755306" cy="135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ja-JP" sz="2000" kern="1200" dirty="0">
              <a:solidFill>
                <a:schemeClr val="tx1"/>
              </a:solidFill>
              <a:latin typeface="メイリオ" panose="020B0604030504040204" pitchFamily="50" charset="-128"/>
              <a:ea typeface="メイリオ" panose="020B0604030504040204" pitchFamily="50" charset="-128"/>
            </a:rPr>
            <a:t>・まちびらきから半世紀が経過し、施設や都市機能の更新等の必要性がますます高まっている。</a:t>
          </a:r>
          <a:endParaRPr lang="en-US" sz="2000" kern="1200" dirty="0">
            <a:solidFill>
              <a:schemeClr val="tx1"/>
            </a:solidFill>
            <a:latin typeface="メイリオ" panose="020B0604030504040204" pitchFamily="50" charset="-128"/>
            <a:ea typeface="メイリオ" panose="020B0604030504040204" pitchFamily="50" charset="-128"/>
          </a:endParaRPr>
        </a:p>
      </dsp:txBody>
      <dsp:txXfrm>
        <a:off x="0" y="1991"/>
        <a:ext cx="7755306" cy="1358249"/>
      </dsp:txXfrm>
    </dsp:sp>
    <dsp:sp modelId="{67712449-8D8D-41CA-AD7A-989ACDDA9EB8}">
      <dsp:nvSpPr>
        <dsp:cNvPr id="0" name=""/>
        <dsp:cNvSpPr/>
      </dsp:nvSpPr>
      <dsp:spPr>
        <a:xfrm>
          <a:off x="0" y="1360240"/>
          <a:ext cx="775530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sp>
    <dsp:sp modelId="{9A4389F7-CE8E-46E7-B362-CDC92E4A1BB0}">
      <dsp:nvSpPr>
        <dsp:cNvPr id="0" name=""/>
        <dsp:cNvSpPr/>
      </dsp:nvSpPr>
      <dsp:spPr>
        <a:xfrm>
          <a:off x="0" y="1360240"/>
          <a:ext cx="7747732" cy="2716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ja-JP" sz="2000" kern="1200" dirty="0">
              <a:solidFill>
                <a:schemeClr val="tx1"/>
              </a:solidFill>
              <a:latin typeface="メイリオ" panose="020B0604030504040204" pitchFamily="50" charset="-128"/>
              <a:ea typeface="メイリオ" panose="020B0604030504040204" pitchFamily="50" charset="-128"/>
            </a:rPr>
            <a:t>・こうした状況から千里中央地区の活性化</a:t>
          </a:r>
          <a:r>
            <a:rPr lang="ja-JP" altLang="en-US" sz="2000" kern="1200" dirty="0">
              <a:solidFill>
                <a:schemeClr val="tx1"/>
              </a:solidFill>
              <a:latin typeface="メイリオ" panose="020B0604030504040204" pitchFamily="50" charset="-128"/>
              <a:ea typeface="メイリオ" panose="020B0604030504040204" pitchFamily="50" charset="-128"/>
            </a:rPr>
            <a:t>にむけて、</a:t>
          </a:r>
          <a:r>
            <a:rPr lang="ja-JP" sz="2000" kern="1200" dirty="0">
              <a:solidFill>
                <a:schemeClr val="tx1"/>
              </a:solidFill>
              <a:latin typeface="メイリオ" panose="020B0604030504040204" pitchFamily="50" charset="-128"/>
              <a:ea typeface="メイリオ" panose="020B0604030504040204" pitchFamily="50" charset="-128"/>
            </a:rPr>
            <a:t>官民協働で取り組むべく、東町エリアに土地の所有権又は借地権を有する企業又は団体、関連事業者と行政により、平成</a:t>
          </a:r>
          <a:r>
            <a:rPr lang="en-US" sz="2000" kern="1200" dirty="0">
              <a:solidFill>
                <a:schemeClr val="tx1"/>
              </a:solidFill>
              <a:latin typeface="メイリオ" panose="020B0604030504040204" pitchFamily="50" charset="-128"/>
              <a:ea typeface="メイリオ" panose="020B0604030504040204" pitchFamily="50" charset="-128"/>
            </a:rPr>
            <a:t>28</a:t>
          </a:r>
          <a:r>
            <a:rPr lang="ja-JP" sz="2000" kern="1200" dirty="0">
              <a:solidFill>
                <a:schemeClr val="tx1"/>
              </a:solidFill>
              <a:latin typeface="メイリオ" panose="020B0604030504040204" pitchFamily="50" charset="-128"/>
              <a:ea typeface="メイリオ" panose="020B0604030504040204" pitchFamily="50" charset="-128"/>
            </a:rPr>
            <a:t>年</a:t>
          </a:r>
          <a:r>
            <a:rPr lang="en-US" sz="2000" kern="1200" dirty="0">
              <a:solidFill>
                <a:schemeClr val="tx1"/>
              </a:solidFill>
              <a:latin typeface="メイリオ" panose="020B0604030504040204" pitchFamily="50" charset="-128"/>
              <a:ea typeface="メイリオ" panose="020B0604030504040204" pitchFamily="50" charset="-128"/>
            </a:rPr>
            <a:t>(2016</a:t>
          </a:r>
          <a:r>
            <a:rPr lang="ja-JP" sz="2000" kern="1200" dirty="0">
              <a:solidFill>
                <a:schemeClr val="tx1"/>
              </a:solidFill>
              <a:latin typeface="メイリオ" panose="020B0604030504040204" pitchFamily="50" charset="-128"/>
              <a:ea typeface="メイリオ" panose="020B0604030504040204" pitchFamily="50" charset="-128"/>
            </a:rPr>
            <a:t>年</a:t>
          </a:r>
          <a:r>
            <a:rPr lang="en-US" sz="2000" kern="1200" dirty="0">
              <a:solidFill>
                <a:schemeClr val="tx1"/>
              </a:solidFill>
              <a:latin typeface="メイリオ" panose="020B0604030504040204" pitchFamily="50" charset="-128"/>
              <a:ea typeface="メイリオ" panose="020B0604030504040204" pitchFamily="50" charset="-128"/>
            </a:rPr>
            <a:t>)</a:t>
          </a:r>
          <a:r>
            <a:rPr lang="ja-JP" sz="2000" kern="1200" dirty="0">
              <a:solidFill>
                <a:schemeClr val="tx1"/>
              </a:solidFill>
              <a:latin typeface="メイリオ" panose="020B0604030504040204" pitchFamily="50" charset="-128"/>
              <a:ea typeface="メイリオ" panose="020B0604030504040204" pitchFamily="50" charset="-128"/>
            </a:rPr>
            <a:t>に</a:t>
          </a:r>
          <a:r>
            <a:rPr lang="ja-JP" sz="2000" b="1" u="sng" kern="1200" dirty="0">
              <a:solidFill>
                <a:schemeClr val="tx1"/>
              </a:solidFill>
              <a:latin typeface="メイリオ" panose="020B0604030504040204" pitchFamily="50" charset="-128"/>
              <a:ea typeface="メイリオ" panose="020B0604030504040204" pitchFamily="50" charset="-128"/>
            </a:rPr>
            <a:t>千里中央地区活性化協議会</a:t>
          </a:r>
          <a:r>
            <a:rPr lang="ja-JP" sz="2000" kern="1200" dirty="0">
              <a:solidFill>
                <a:schemeClr val="tx1"/>
              </a:solidFill>
              <a:latin typeface="メイリオ" panose="020B0604030504040204" pitchFamily="50" charset="-128"/>
              <a:ea typeface="メイリオ" panose="020B0604030504040204" pitchFamily="50" charset="-128"/>
            </a:rPr>
            <a:t>が設置された。</a:t>
          </a:r>
          <a:endParaRPr lang="en-US" altLang="ja-JP" sz="2000" kern="1200" dirty="0">
            <a:solidFill>
              <a:schemeClr val="tx1"/>
            </a:solidFill>
            <a:latin typeface="メイリオ" panose="020B0604030504040204" pitchFamily="50" charset="-128"/>
            <a:ea typeface="メイリオ" panose="020B0604030504040204" pitchFamily="50" charset="-128"/>
          </a:endParaRPr>
        </a:p>
        <a:p>
          <a:pPr marL="0" lvl="0" indent="0" algn="l" defTabSz="889000">
            <a:lnSpc>
              <a:spcPct val="90000"/>
            </a:lnSpc>
            <a:spcBef>
              <a:spcPct val="0"/>
            </a:spcBef>
            <a:spcAft>
              <a:spcPct val="35000"/>
            </a:spcAft>
            <a:buNone/>
          </a:pPr>
          <a:endParaRPr lang="en-US" sz="2000" kern="1200" dirty="0">
            <a:solidFill>
              <a:schemeClr val="tx1"/>
            </a:solidFill>
            <a:latin typeface="メイリオ" panose="020B0604030504040204" pitchFamily="50" charset="-128"/>
            <a:ea typeface="メイリオ" panose="020B0604030504040204" pitchFamily="50" charset="-128"/>
          </a:endParaRPr>
        </a:p>
      </dsp:txBody>
      <dsp:txXfrm>
        <a:off x="0" y="1360240"/>
        <a:ext cx="7747732" cy="2716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BD6B3-B390-41D0-A9F3-32E8043F2541}">
      <dsp:nvSpPr>
        <dsp:cNvPr id="0" name=""/>
        <dsp:cNvSpPr/>
      </dsp:nvSpPr>
      <dsp:spPr>
        <a:xfrm>
          <a:off x="0" y="2390"/>
          <a:ext cx="7200647"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437914-178E-429C-AEB8-BB5546FC7DDB}">
      <dsp:nvSpPr>
        <dsp:cNvPr id="0" name=""/>
        <dsp:cNvSpPr/>
      </dsp:nvSpPr>
      <dsp:spPr>
        <a:xfrm>
          <a:off x="0" y="2390"/>
          <a:ext cx="7200647" cy="163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chemeClr val="tx1"/>
            </a:solidFill>
          </a:endParaRPr>
        </a:p>
      </dsp:txBody>
      <dsp:txXfrm>
        <a:off x="0" y="2390"/>
        <a:ext cx="7200647" cy="1630112"/>
      </dsp:txXfrm>
    </dsp:sp>
    <dsp:sp modelId="{67712449-8D8D-41CA-AD7A-989ACDDA9EB8}">
      <dsp:nvSpPr>
        <dsp:cNvPr id="0" name=""/>
        <dsp:cNvSpPr/>
      </dsp:nvSpPr>
      <dsp:spPr>
        <a:xfrm>
          <a:off x="0" y="1632503"/>
          <a:ext cx="7200647"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A4389F7-CE8E-46E7-B362-CDC92E4A1BB0}">
      <dsp:nvSpPr>
        <dsp:cNvPr id="0" name=""/>
        <dsp:cNvSpPr/>
      </dsp:nvSpPr>
      <dsp:spPr>
        <a:xfrm>
          <a:off x="0" y="1632503"/>
          <a:ext cx="7193615" cy="3260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ja-JP" altLang="en-US" sz="2000" kern="1200" dirty="0">
              <a:solidFill>
                <a:schemeClr val="tx1"/>
              </a:solidFill>
              <a:latin typeface="メイリオ" panose="020B0604030504040204" pitchFamily="50" charset="-128"/>
              <a:ea typeface="メイリオ" panose="020B0604030504040204" pitchFamily="50" charset="-128"/>
            </a:rPr>
            <a:t>　</a:t>
          </a:r>
          <a:endParaRPr lang="en-US" altLang="ja-JP" sz="2000" kern="1200" dirty="0">
            <a:solidFill>
              <a:schemeClr val="tx1"/>
            </a:solidFill>
            <a:latin typeface="メイリオ" panose="020B0604030504040204" pitchFamily="50" charset="-128"/>
            <a:ea typeface="メイリオ" panose="020B0604030504040204" pitchFamily="50" charset="-128"/>
          </a:endParaRPr>
        </a:p>
        <a:p>
          <a:pPr marL="0" lvl="0" indent="0" algn="l" defTabSz="889000">
            <a:lnSpc>
              <a:spcPct val="90000"/>
            </a:lnSpc>
            <a:spcBef>
              <a:spcPct val="0"/>
            </a:spcBef>
            <a:spcAft>
              <a:spcPct val="35000"/>
            </a:spcAft>
            <a:buNone/>
          </a:pPr>
          <a:r>
            <a:rPr lang="ja-JP" altLang="en-US" sz="2000" kern="1200" dirty="0">
              <a:solidFill>
                <a:schemeClr val="tx1"/>
              </a:solidFill>
              <a:latin typeface="メイリオ" panose="020B0604030504040204" pitchFamily="50" charset="-128"/>
              <a:ea typeface="メイリオ" panose="020B0604030504040204" pitchFamily="50" charset="-128"/>
            </a:rPr>
            <a:t>基本計画は</a:t>
          </a:r>
          <a:r>
            <a:rPr lang="ja-JP" altLang="en-US" sz="2000" b="1" u="sng" kern="1200" dirty="0">
              <a:solidFill>
                <a:schemeClr val="tx1"/>
              </a:solidFill>
              <a:latin typeface="メイリオ" panose="020B0604030504040204" pitchFamily="50" charset="-128"/>
              <a:ea typeface="メイリオ" panose="020B0604030504040204" pitchFamily="50" charset="-128"/>
            </a:rPr>
            <a:t>「まちづくりの理念と方向性」を実現するため</a:t>
          </a:r>
          <a:r>
            <a:rPr lang="ja-JP" altLang="en-US" sz="2000" kern="1200" dirty="0">
              <a:solidFill>
                <a:schemeClr val="tx1"/>
              </a:solidFill>
              <a:latin typeface="メイリオ" panose="020B0604030504040204" pitchFamily="50" charset="-128"/>
              <a:ea typeface="メイリオ" panose="020B0604030504040204" pitchFamily="50" charset="-128"/>
            </a:rPr>
            <a:t>、関係各者が</a:t>
          </a:r>
          <a:r>
            <a:rPr lang="ja-JP" altLang="en-US" sz="2000" b="1" u="sng" kern="1200" dirty="0">
              <a:solidFill>
                <a:schemeClr val="tx1"/>
              </a:solidFill>
              <a:latin typeface="メイリオ" panose="020B0604030504040204" pitchFamily="50" charset="-128"/>
              <a:ea typeface="メイリオ" panose="020B0604030504040204" pitchFamily="50" charset="-128"/>
            </a:rPr>
            <a:t>取り組むべき方針や方策を示す指針</a:t>
          </a:r>
          <a:r>
            <a:rPr lang="ja-JP" altLang="en-US" sz="2000" kern="1200" dirty="0">
              <a:solidFill>
                <a:schemeClr val="tx1"/>
              </a:solidFill>
              <a:latin typeface="メイリオ" panose="020B0604030504040204" pitchFamily="50" charset="-128"/>
              <a:ea typeface="メイリオ" panose="020B0604030504040204" pitchFamily="50" charset="-128"/>
            </a:rPr>
            <a:t>であり、近年の情勢等の変化を踏まえた「千里中央地区「東町エリア」の将来像」等を示したうえで、今後関係各者が取り組むべき方針とその例示を示すため、千里中央地区活性化協議会が策定した。</a:t>
          </a:r>
          <a:endParaRPr lang="en-US" sz="2000" kern="1200" dirty="0">
            <a:solidFill>
              <a:schemeClr val="tx1"/>
            </a:solidFill>
          </a:endParaRPr>
        </a:p>
      </dsp:txBody>
      <dsp:txXfrm>
        <a:off x="0" y="1632503"/>
        <a:ext cx="7193615" cy="32602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3" y="1"/>
            <a:ext cx="4435562" cy="355489"/>
          </a:xfrm>
          <a:prstGeom prst="rect">
            <a:avLst/>
          </a:prstGeom>
        </p:spPr>
        <p:txBody>
          <a:bodyPr vert="horz" lIns="95409" tIns="47704" rIns="95409" bIns="4770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796648" y="1"/>
            <a:ext cx="4435562" cy="355489"/>
          </a:xfrm>
          <a:prstGeom prst="rect">
            <a:avLst/>
          </a:prstGeom>
        </p:spPr>
        <p:txBody>
          <a:bodyPr vert="horz" lIns="95409" tIns="47704" rIns="95409" bIns="47704" rtlCol="0"/>
          <a:lstStyle>
            <a:lvl1pPr algn="r">
              <a:defRPr sz="1300"/>
            </a:lvl1pPr>
          </a:lstStyle>
          <a:p>
            <a:fld id="{C0D1CDF1-C13B-4998-A7FF-BC6165177FBE}" type="datetimeFigureOut">
              <a:rPr kumimoji="1" lang="ja-JP" altLang="en-US" smtClean="0"/>
              <a:t>2024/10/16</a:t>
            </a:fld>
            <a:endParaRPr kumimoji="1" lang="ja-JP" altLang="en-US"/>
          </a:p>
        </p:txBody>
      </p:sp>
      <p:sp>
        <p:nvSpPr>
          <p:cNvPr id="4" name="フッター プレースホルダー 3"/>
          <p:cNvSpPr>
            <a:spLocks noGrp="1"/>
          </p:cNvSpPr>
          <p:nvPr>
            <p:ph type="ftr" sz="quarter" idx="2"/>
          </p:nvPr>
        </p:nvSpPr>
        <p:spPr>
          <a:xfrm>
            <a:off x="13" y="6747436"/>
            <a:ext cx="4435562" cy="355489"/>
          </a:xfrm>
          <a:prstGeom prst="rect">
            <a:avLst/>
          </a:prstGeom>
        </p:spPr>
        <p:txBody>
          <a:bodyPr vert="horz" lIns="95409" tIns="47704" rIns="95409" bIns="4770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796648" y="6747436"/>
            <a:ext cx="4435562" cy="355489"/>
          </a:xfrm>
          <a:prstGeom prst="rect">
            <a:avLst/>
          </a:prstGeom>
        </p:spPr>
        <p:txBody>
          <a:bodyPr vert="horz" lIns="95409" tIns="47704" rIns="95409" bIns="47704" rtlCol="0" anchor="b"/>
          <a:lstStyle>
            <a:lvl1pPr algn="r">
              <a:defRPr sz="1300"/>
            </a:lvl1pPr>
          </a:lstStyle>
          <a:p>
            <a:fld id="{738446E4-2C6F-4B24-B260-3F8EB94112C0}" type="slidenum">
              <a:rPr kumimoji="1" lang="ja-JP" altLang="en-US" smtClean="0"/>
              <a:t>‹#›</a:t>
            </a:fld>
            <a:endParaRPr kumimoji="1" lang="ja-JP" altLang="en-US"/>
          </a:p>
        </p:txBody>
      </p:sp>
    </p:spTree>
    <p:extLst>
      <p:ext uri="{BB962C8B-B14F-4D97-AF65-F5344CB8AC3E}">
        <p14:creationId xmlns:p14="http://schemas.microsoft.com/office/powerpoint/2010/main" val="37268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434676" cy="356234"/>
          </a:xfrm>
          <a:prstGeom prst="rect">
            <a:avLst/>
          </a:prstGeom>
        </p:spPr>
        <p:txBody>
          <a:bodyPr vert="horz" lIns="95747" tIns="47873" rIns="95747" bIns="47873"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517" y="1"/>
            <a:ext cx="4434676" cy="356234"/>
          </a:xfrm>
          <a:prstGeom prst="rect">
            <a:avLst/>
          </a:prstGeom>
        </p:spPr>
        <p:txBody>
          <a:bodyPr vert="horz" lIns="95747" tIns="47873" rIns="95747" bIns="47873" rtlCol="0"/>
          <a:lstStyle>
            <a:lvl1pPr algn="r">
              <a:defRPr sz="1300"/>
            </a:lvl1pPr>
          </a:lstStyle>
          <a:p>
            <a:fld id="{884412A7-CBD6-4BDC-B9A2-D9BCAA416C1C}" type="datetimeFigureOut">
              <a:rPr kumimoji="1" lang="ja-JP" altLang="en-US" smtClean="0"/>
              <a:t>2024/10/16</a:t>
            </a:fld>
            <a:endParaRPr kumimoji="1" lang="ja-JP" altLang="en-US"/>
          </a:p>
        </p:txBody>
      </p:sp>
      <p:sp>
        <p:nvSpPr>
          <p:cNvPr id="4" name="スライド イメージ プレースホルダー 3"/>
          <p:cNvSpPr>
            <a:spLocks noGrp="1" noRot="1" noChangeAspect="1"/>
          </p:cNvSpPr>
          <p:nvPr>
            <p:ph type="sldImg" idx="2"/>
          </p:nvPr>
        </p:nvSpPr>
        <p:spPr>
          <a:xfrm>
            <a:off x="3519488" y="887413"/>
            <a:ext cx="3195637" cy="2397125"/>
          </a:xfrm>
          <a:prstGeom prst="rect">
            <a:avLst/>
          </a:prstGeom>
          <a:noFill/>
          <a:ln w="12700">
            <a:solidFill>
              <a:prstClr val="black"/>
            </a:solidFill>
          </a:ln>
        </p:spPr>
        <p:txBody>
          <a:bodyPr vert="horz" lIns="95747" tIns="47873" rIns="95747" bIns="47873" rtlCol="0" anchor="ctr"/>
          <a:lstStyle/>
          <a:p>
            <a:endParaRPr lang="ja-JP" altLang="en-US"/>
          </a:p>
        </p:txBody>
      </p:sp>
      <p:sp>
        <p:nvSpPr>
          <p:cNvPr id="5" name="ノート プレースホルダー 4"/>
          <p:cNvSpPr>
            <a:spLocks noGrp="1"/>
          </p:cNvSpPr>
          <p:nvPr>
            <p:ph type="body" sz="quarter" idx="3"/>
          </p:nvPr>
        </p:nvSpPr>
        <p:spPr>
          <a:xfrm>
            <a:off x="1023948" y="3419161"/>
            <a:ext cx="8186722" cy="2797182"/>
          </a:xfrm>
          <a:prstGeom prst="rect">
            <a:avLst/>
          </a:prstGeom>
        </p:spPr>
        <p:txBody>
          <a:bodyPr vert="horz" lIns="95747" tIns="47873" rIns="95747" bIns="478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7830"/>
            <a:ext cx="4434676" cy="356233"/>
          </a:xfrm>
          <a:prstGeom prst="rect">
            <a:avLst/>
          </a:prstGeom>
        </p:spPr>
        <p:txBody>
          <a:bodyPr vert="horz" lIns="95747" tIns="47873" rIns="95747" bIns="4787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517" y="6747830"/>
            <a:ext cx="4434676" cy="356233"/>
          </a:xfrm>
          <a:prstGeom prst="rect">
            <a:avLst/>
          </a:prstGeom>
        </p:spPr>
        <p:txBody>
          <a:bodyPr vert="horz" lIns="95747" tIns="47873" rIns="95747" bIns="47873" rtlCol="0" anchor="b"/>
          <a:lstStyle>
            <a:lvl1pPr algn="r">
              <a:defRPr sz="1300"/>
            </a:lvl1pPr>
          </a:lstStyle>
          <a:p>
            <a:fld id="{62A0B389-571A-473E-9B7D-104543B524E6}" type="slidenum">
              <a:rPr kumimoji="1" lang="ja-JP" altLang="en-US" smtClean="0"/>
              <a:t>‹#›</a:t>
            </a:fld>
            <a:endParaRPr kumimoji="1" lang="ja-JP" altLang="en-US"/>
          </a:p>
        </p:txBody>
      </p:sp>
    </p:spTree>
    <p:extLst>
      <p:ext uri="{BB962C8B-B14F-4D97-AF65-F5344CB8AC3E}">
        <p14:creationId xmlns:p14="http://schemas.microsoft.com/office/powerpoint/2010/main" val="3458276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千里中央地区活性化基本計画＜改定版＞について説明いたします。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a:t>
            </a:fld>
            <a:endParaRPr kumimoji="1" lang="ja-JP" altLang="en-US"/>
          </a:p>
        </p:txBody>
      </p:sp>
    </p:spTree>
    <p:extLst>
      <p:ext uri="{BB962C8B-B14F-4D97-AF65-F5344CB8AC3E}">
        <p14:creationId xmlns:p14="http://schemas.microsoft.com/office/powerpoint/2010/main" val="351100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第３章は、まちづくりの取り組み方針として</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つの方向性を掲げております。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10</a:t>
            </a:fld>
            <a:endParaRPr kumimoji="1" lang="ja-JP" altLang="en-US"/>
          </a:p>
        </p:txBody>
      </p:sp>
    </p:spTree>
    <p:extLst>
      <p:ext uri="{BB962C8B-B14F-4D97-AF65-F5344CB8AC3E}">
        <p14:creationId xmlns:p14="http://schemas.microsoft.com/office/powerpoint/2010/main" val="629964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方向性１：北部大阪の中核的な都市拠点を形成する。</a:t>
            </a:r>
            <a:r>
              <a:rPr lang="ja-JP" altLang="en-US" sz="1200" dirty="0">
                <a:latin typeface="メイリオ" panose="020B0604030504040204" pitchFamily="50" charset="-128"/>
                <a:ea typeface="メイリオ" panose="020B0604030504040204" pitchFamily="50" charset="-128"/>
              </a:rPr>
              <a:t>北部大阪の都市拠点にふさわしい高次都市機能を導入すること、バス乗降場等の集約・再配置及び乗継利便性向上によりターミナル機能を強化することなどにより、千里中央駅周辺を、北部大阪の中核的な都市拠点として形成したいと考え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11</a:t>
            </a:fld>
            <a:endParaRPr kumimoji="1" lang="ja-JP" altLang="en-US"/>
          </a:p>
        </p:txBody>
      </p:sp>
    </p:spTree>
    <p:extLst>
      <p:ext uri="{BB962C8B-B14F-4D97-AF65-F5344CB8AC3E}">
        <p14:creationId xmlns:p14="http://schemas.microsoft.com/office/powerpoint/2010/main" val="3974051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方向性２：千里ニュータウンの地区センター機能を充実する。千里に住まれる多世代のニーズを満たす生活利便機能の充実や、駐車場の適正な配置等による交通負荷の低減により、人が集まるまちとしての地区センター機能の充実を目指し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12</a:t>
            </a:fld>
            <a:endParaRPr kumimoji="1" lang="ja-JP" altLang="en-US"/>
          </a:p>
        </p:txBody>
      </p:sp>
    </p:spTree>
    <p:extLst>
      <p:ext uri="{BB962C8B-B14F-4D97-AF65-F5344CB8AC3E}">
        <p14:creationId xmlns:p14="http://schemas.microsoft.com/office/powerpoint/2010/main" val="4030459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方向性３：快適な回遊動線や広場空間を充実・再構築する。高質で連続した歩行者ネットワークの拡充により、地区全体の回遊性を高めることや、デッキを含む歩行者動線に沿って賑わいや潤いのある連続した街並みを形成することにより、まちの活性化につなげたいと考え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13</a:t>
            </a:fld>
            <a:endParaRPr kumimoji="1" lang="ja-JP" altLang="en-US"/>
          </a:p>
        </p:txBody>
      </p:sp>
    </p:spTree>
    <p:extLst>
      <p:ext uri="{BB962C8B-B14F-4D97-AF65-F5344CB8AC3E}">
        <p14:creationId xmlns:p14="http://schemas.microsoft.com/office/powerpoint/2010/main" val="231829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方向性４：環境配慮や防災性向上を目指したインフラ整備や取組みを推進する。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施設の機能更新等にあわせて、効率的なエネルギー利用を促進することなど、環境に配慮した整備の検討を進めます。また、防災性向上を目指したインフラ整備、取組推進についても、</a:t>
            </a:r>
            <a:r>
              <a:rPr lang="ja-JP" altLang="en-US" sz="1200" dirty="0">
                <a:latin typeface="メイリオ" panose="020B0604030504040204" pitchFamily="50" charset="-128"/>
                <a:ea typeface="メイリオ" panose="020B0604030504040204" pitchFamily="50" charset="-128"/>
              </a:rPr>
              <a:t>「人的被害の抑制」「立地企業の事業継続の確保」を図るため、災害対策の整備に取り組み、</a:t>
            </a:r>
            <a:r>
              <a:rPr kumimoji="1" lang="ja-JP" altLang="en-US" dirty="0"/>
              <a:t>平常時から勉強会や訓練を定期的に開催し、防災意識の啓発・高揚や地域連携の強化を図ります。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14</a:t>
            </a:fld>
            <a:endParaRPr kumimoji="1" lang="ja-JP" altLang="en-US"/>
          </a:p>
        </p:txBody>
      </p:sp>
    </p:spTree>
    <p:extLst>
      <p:ext uri="{BB962C8B-B14F-4D97-AF65-F5344CB8AC3E}">
        <p14:creationId xmlns:p14="http://schemas.microsoft.com/office/powerpoint/2010/main" val="1515394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方向性５：エリアマネジメントや市民参加により 持続的・発展的にまちを育てる。地域・事業者等が連携し、パブリックスペースの利活用を促進することで、地区全体での賑わい創出・情報発信に取り組みます。具体的にはイベント等の企画・運営などが挙げられます。また、公共空間の質の高い維持管理・改善により、地区内の快適性・回遊性を向上します。事業者との連携して</a:t>
            </a:r>
            <a:r>
              <a:rPr lang="ja-JP" altLang="en-US" sz="1200" dirty="0">
                <a:solidFill>
                  <a:srgbClr val="0070C0"/>
                </a:solidFill>
                <a:latin typeface="メイリオ" panose="020B0604030504040204" pitchFamily="50" charset="-128"/>
                <a:ea typeface="メイリオ" panose="020B0604030504040204" pitchFamily="50" charset="-128"/>
              </a:rPr>
              <a:t>広告物やサインについての検討、放置自転車対策についての検討なども取り組んでまいります。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15</a:t>
            </a:fld>
            <a:endParaRPr kumimoji="1" lang="ja-JP" altLang="en-US"/>
          </a:p>
        </p:txBody>
      </p:sp>
    </p:spTree>
    <p:extLst>
      <p:ext uri="{BB962C8B-B14F-4D97-AF65-F5344CB8AC3E}">
        <p14:creationId xmlns:p14="http://schemas.microsoft.com/office/powerpoint/2010/main" val="229781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第４章の具体的な再整備方針は後ほど説明します。先に第５章、基本計画の推進等について説明します。</a:t>
            </a:r>
            <a:endParaRPr kumimoji="1" lang="en-US" altLang="ja-JP" dirty="0"/>
          </a:p>
          <a:p>
            <a:r>
              <a:rPr kumimoji="1" lang="ja-JP" altLang="en-US" dirty="0"/>
              <a:t>先ほどまでに説明した取組実現にあたっては、図の「現行の推進体制イメージ」のように千里中央地区活性化協議会が進行管理を行い、部会やワーキングにより取組を実施しておりますが、今後は事業進捗に応じてより効率的・効果的な組織の再編を行いながら、地区の将来像の実現に取り組んでまいり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16</a:t>
            </a:fld>
            <a:endParaRPr kumimoji="1" lang="ja-JP" altLang="en-US"/>
          </a:p>
        </p:txBody>
      </p:sp>
    </p:spTree>
    <p:extLst>
      <p:ext uri="{BB962C8B-B14F-4D97-AF65-F5344CB8AC3E}">
        <p14:creationId xmlns:p14="http://schemas.microsoft.com/office/powerpoint/2010/main" val="2233899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第４章に入ります。官民協働による千里中央地区の再整備として、まずは再整備のコンセプトとして４点「都市格に適した高質で賑わいの絶えないまちの実現」「多様な魅力に富む競争力のある一大商業施設を形成」「地区課題の解決にとどまらない未来志向のより良いまちづくり」「回遊しやすい歩行者中心のまち、来街者や周辺居住者のサードプレイス」を掲げてい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17</a:t>
            </a:fld>
            <a:endParaRPr kumimoji="1" lang="ja-JP" altLang="en-US"/>
          </a:p>
        </p:txBody>
      </p:sp>
    </p:spTree>
    <p:extLst>
      <p:ext uri="{BB962C8B-B14F-4D97-AF65-F5344CB8AC3E}">
        <p14:creationId xmlns:p14="http://schemas.microsoft.com/office/powerpoint/2010/main" val="1186342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施設配置計画については、大街区化による商業施設等や公共施設等の適正な再配置、広場空間の整備など掲げております。具体的には、次のスライド以降の図で説明します。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18</a:t>
            </a:fld>
            <a:endParaRPr kumimoji="1" lang="ja-JP" altLang="en-US"/>
          </a:p>
        </p:txBody>
      </p:sp>
    </p:spTree>
    <p:extLst>
      <p:ext uri="{BB962C8B-B14F-4D97-AF65-F5344CB8AC3E}">
        <p14:creationId xmlns:p14="http://schemas.microsoft.com/office/powerpoint/2010/main" val="419266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検討範囲として、３つの街区を設定しています。北大阪急行千里中央駅の西側、青色囲み部分の旧オトカリテ敷地と道路の範囲を「駅西街区」、駅を挟んで東側の現千里阪急及び千里セルシーを「駅東街区」、さらに南東にあり、千里東町公園の南に位置する現千里阪急ホテル敷地を「公園南街区」として定めました。</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19</a:t>
            </a:fld>
            <a:endParaRPr kumimoji="1" lang="ja-JP" altLang="en-US"/>
          </a:p>
        </p:txBody>
      </p:sp>
    </p:spTree>
    <p:extLst>
      <p:ext uri="{BB962C8B-B14F-4D97-AF65-F5344CB8AC3E}">
        <p14:creationId xmlns:p14="http://schemas.microsoft.com/office/powerpoint/2010/main" val="7271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千里中央地区活性化基本計画は</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平成</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31</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年</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に策定し、今年令和６年８月末に改定を行いました。</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平成</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31</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年の策定時</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から記載している従前の主な内容は、</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地区全体ではバス乗降場の集約化、百貨店とセルシーの間の道路である新千里東町４号線の改廃検討、セルシー南東から西に入り、</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SENRITO</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前で北上する一方通行の道路である千里中央２号線の双方向化について、</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また、旧オトカリテ敷地の駅西街区では商業施設等の再整備と道路上空利用、</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千里阪急百貨店とセルシーの駅東街区においては大街区化による商業施設や道路上空利用を検討すること、これらが改定前から記載しておりました</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今回の改定</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では</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地区全体では商業・公共施設の適正な再配置、関連区域との連携、</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駅西街区では</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商業</a:t>
            </a:r>
            <a:r>
              <a:rPr lang="ja-JP" altLang="en-US" sz="1800" kern="100" dirty="0">
                <a:latin typeface="Meiryo UI" panose="020B0604030504040204" pitchFamily="50" charset="-128"/>
                <a:ea typeface="Meiryo UI" panose="020B0604030504040204" pitchFamily="50" charset="-128"/>
                <a:cs typeface="Times New Roman" panose="02020603050405020304" pitchFamily="18" charset="0"/>
              </a:rPr>
              <a:t>・業務・宿泊・高度医療等による高度利用</a:t>
            </a:r>
            <a:r>
              <a:rPr lang="ja-JP" altLang="en-US" sz="18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latin typeface="Meiryo UI" panose="020B0604030504040204" pitchFamily="50" charset="-128"/>
                <a:ea typeface="Meiryo UI" panose="020B0604030504040204" pitchFamily="50" charset="-128"/>
                <a:cs typeface="Times New Roman" panose="02020603050405020304" pitchFamily="18" charset="0"/>
              </a:rPr>
              <a:t>駅東街区では百貨店・物販・飲食・サービス・エンターテイメントといった機能、</a:t>
            </a:r>
            <a:endParaRPr lang="en-US" altLang="ja-JP" sz="1800" kern="100" dirty="0">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latin typeface="Meiryo UI" panose="020B0604030504040204" pitchFamily="50" charset="-128"/>
                <a:ea typeface="Meiryo UI" panose="020B0604030504040204" pitchFamily="50" charset="-128"/>
                <a:cs typeface="Times New Roman" panose="02020603050405020304" pitchFamily="18" charset="0"/>
              </a:rPr>
              <a:t>また現千里阪急ホテルを公園南街区として駅東街区との一体整備、千里東町公園と連携した交流機能や居住機能等の検討すること</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を新たに追加しました。</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a:t>
            </a:fld>
            <a:endParaRPr kumimoji="1" lang="ja-JP" altLang="en-US"/>
          </a:p>
        </p:txBody>
      </p:sp>
    </p:spTree>
    <p:extLst>
      <p:ext uri="{BB962C8B-B14F-4D97-AF65-F5344CB8AC3E}">
        <p14:creationId xmlns:p14="http://schemas.microsoft.com/office/powerpoint/2010/main" val="1058727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駅西街区については旧オトカリテ敷地と道路上空を活用し、商業、業務、宿泊、高度医療等の高次都市機能の導入により高度利用を図ります。施設の整備に合わせ、歩行者動線やバスターミナル、広場空間の確保も検討します。</a:t>
            </a:r>
            <a:endParaRPr kumimoji="1" lang="en-US" altLang="ja-JP" dirty="0"/>
          </a:p>
          <a:p>
            <a:r>
              <a:rPr kumimoji="1" lang="ja-JP" altLang="en-US" dirty="0"/>
              <a:t>また、駅西街区の南にあります第一立体駐車場についても一部改修が検討されています。北大阪急行千里中央駅の上にある、せんちゅうパルと、第一立体駐車場の間の道路（千里中央２号線）について双方向化を検討しておりますが、その際にカーブを緩やかにするために第一立体駐車場も一部減築する必要がある可能性があり、今後検討してまいり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20</a:t>
            </a:fld>
            <a:endParaRPr kumimoji="1" lang="ja-JP" altLang="en-US"/>
          </a:p>
        </p:txBody>
      </p:sp>
    </p:spTree>
    <p:extLst>
      <p:ext uri="{BB962C8B-B14F-4D97-AF65-F5344CB8AC3E}">
        <p14:creationId xmlns:p14="http://schemas.microsoft.com/office/powerpoint/2010/main" val="125230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駅東街区は、「千里阪急＋千里セルシー」の一体再開発として、百貨店、物販、飲食、サービス、エンターテイメント施設といった用途を想定した延床</a:t>
            </a:r>
            <a:r>
              <a:rPr kumimoji="1" lang="en-US" altLang="ja-JP" dirty="0"/>
              <a:t>10</a:t>
            </a:r>
            <a:r>
              <a:rPr kumimoji="1" lang="ja-JP" altLang="en-US" dirty="0"/>
              <a:t>万㎡級の施設整備、それに合わせ「公共的な歩行者動線、バスターミナル・賑わい広場等の確保」や「地区内の自動車交通の円滑化・適正化などに資する駐車場の整備」が検討されています。</a:t>
            </a:r>
          </a:p>
          <a:p>
            <a:r>
              <a:rPr kumimoji="1" lang="ja-JP" altLang="en-US" dirty="0"/>
              <a:t>　公園南街区は、千里東町公園と連携した賑わい広場、交流機能施設、居住機能等が検討されています。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21</a:t>
            </a:fld>
            <a:endParaRPr kumimoji="1" lang="ja-JP" altLang="en-US"/>
          </a:p>
        </p:txBody>
      </p:sp>
    </p:spTree>
    <p:extLst>
      <p:ext uri="{BB962C8B-B14F-4D97-AF65-F5344CB8AC3E}">
        <p14:creationId xmlns:p14="http://schemas.microsoft.com/office/powerpoint/2010/main" val="279868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　この３街区を</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全体</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的に見たイメージ図が、こちらの「大街区化による施設整備のイメージ」です</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見ている方向は、千里文化センター「</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コラボ</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」の上空</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から</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南東</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方向を見下ろしているような</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アングル</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で</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す。</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右手が旧オトカリテの駅西街区、左手が千里阪急及び千里セルシーの駅東街区、さらに左奥が現千里阪急ホテル敷地の公園南街区です。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22</a:t>
            </a:fld>
            <a:endParaRPr kumimoji="1" lang="ja-JP" altLang="en-US"/>
          </a:p>
        </p:txBody>
      </p:sp>
    </p:spTree>
    <p:extLst>
      <p:ext uri="{BB962C8B-B14F-4D97-AF65-F5344CB8AC3E}">
        <p14:creationId xmlns:p14="http://schemas.microsoft.com/office/powerpoint/2010/main" val="281834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ちらはイオンモール株式会社のニュースリリースから抜粋した駅西街区の外観イメージです。南東から北西を見ているアングル、旧オトカリテ敷地と東隣の現デッキ部分を道路上空利用し高度利用したイメージ図で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23</a:t>
            </a:fld>
            <a:endParaRPr kumimoji="1" lang="ja-JP" altLang="en-US"/>
          </a:p>
        </p:txBody>
      </p:sp>
    </p:spTree>
    <p:extLst>
      <p:ext uri="{BB962C8B-B14F-4D97-AF65-F5344CB8AC3E}">
        <p14:creationId xmlns:p14="http://schemas.microsoft.com/office/powerpoint/2010/main" val="1772661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こちらは阪急阪神不動産株式会社のニュースリリースから抜粋したイメージです。左手のイメージ図は、「大規模商業施設の外観」として、駅東街区を東の公園南街区、２階レベルから西方向に見ているアングルです。</a:t>
            </a:r>
            <a:endParaRPr kumimoji="1" lang="en-US" altLang="ja-JP" dirty="0"/>
          </a:p>
          <a:p>
            <a:r>
              <a:rPr kumimoji="1" lang="ja-JP" altLang="en-US" dirty="0"/>
              <a:t>右手のイメージ図は、「大規模商業施設と賑わい広場」で、公園南街区の東から西方向に見ているアングルです。</a:t>
            </a:r>
            <a:endParaRPr kumimoji="1" lang="en-US" altLang="ja-JP" dirty="0"/>
          </a:p>
          <a:p>
            <a:r>
              <a:rPr kumimoji="1" lang="ja-JP" altLang="en-US" dirty="0"/>
              <a:t>　今まで紹介したこれらの施設配置計画につきましては、現時点の構想であり、今後具体化に向けた検討や関係機関との協議の中で、変更となる可能性があるもので、確定したものではございません。</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24</a:t>
            </a:fld>
            <a:endParaRPr kumimoji="1" lang="ja-JP" altLang="en-US"/>
          </a:p>
        </p:txBody>
      </p:sp>
    </p:spTree>
    <p:extLst>
      <p:ext uri="{BB962C8B-B14F-4D97-AF65-F5344CB8AC3E}">
        <p14:creationId xmlns:p14="http://schemas.microsoft.com/office/powerpoint/2010/main" val="773494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つづいて、自動車交通計画についてご説明します。</a:t>
            </a:r>
            <a:endParaRPr kumimoji="1" lang="en-US" altLang="ja-JP" dirty="0"/>
          </a:p>
          <a:p>
            <a:r>
              <a:rPr kumimoji="1" lang="ja-JP" altLang="en-US" dirty="0"/>
              <a:t>自動車交通計画につきましては、バス乗降場を北大阪急行中央改札周辺に集約し、行先方面別にコンパクトに再配置すること、バリアフリー化や快適な待合空間整備などを検討します。また、来退場車両動線の効率化等により地区内交通負荷の軽減を図ります。具体的には次の図で説明し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25</a:t>
            </a:fld>
            <a:endParaRPr kumimoji="1" lang="ja-JP" altLang="en-US"/>
          </a:p>
        </p:txBody>
      </p:sp>
    </p:spTree>
    <p:extLst>
      <p:ext uri="{BB962C8B-B14F-4D97-AF65-F5344CB8AC3E}">
        <p14:creationId xmlns:p14="http://schemas.microsoft.com/office/powerpoint/2010/main" val="4155899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まず道路について大きく３点あります。</a:t>
            </a:r>
            <a:endParaRPr kumimoji="1" lang="en-US" altLang="ja-JP" dirty="0"/>
          </a:p>
          <a:p>
            <a:r>
              <a:rPr kumimoji="1" lang="ja-JP" altLang="en-US" dirty="0"/>
              <a:t>１点目、千里阪急と千里セルシーの間にある新千里東町第４号線について、改廃を検討します。</a:t>
            </a:r>
            <a:endParaRPr kumimoji="1" lang="en-US" altLang="ja-JP" dirty="0"/>
          </a:p>
          <a:p>
            <a:r>
              <a:rPr kumimoji="1" lang="ja-JP" altLang="en-US" dirty="0"/>
              <a:t>２点目は、千里中央２号線について、現在は千里セルシー南東から入り西に直進し、</a:t>
            </a:r>
            <a:r>
              <a:rPr kumimoji="1" lang="en-US" altLang="ja-JP" dirty="0"/>
              <a:t>SENRITO</a:t>
            </a:r>
            <a:r>
              <a:rPr kumimoji="1" lang="ja-JP" altLang="en-US" dirty="0"/>
              <a:t>前で北上、第一立体駐車場方面に向かう一方通行ですが、</a:t>
            </a:r>
            <a:endParaRPr kumimoji="1" lang="en-US" altLang="ja-JP" dirty="0"/>
          </a:p>
          <a:p>
            <a:r>
              <a:rPr kumimoji="1" lang="ja-JP" altLang="en-US" dirty="0"/>
              <a:t>全線・対面通行化を検討します。</a:t>
            </a:r>
            <a:endParaRPr kumimoji="1" lang="en-US" altLang="ja-JP" dirty="0"/>
          </a:p>
          <a:p>
            <a:r>
              <a:rPr kumimoji="1" lang="ja-JP" altLang="en-US" dirty="0"/>
              <a:t>これに合わせて第一立体駐車場の東側においてカーブを緩やかにするため、第一立体駐車場を一部減築する可能性も検討します。</a:t>
            </a:r>
            <a:endParaRPr kumimoji="1" lang="en-US" altLang="ja-JP" dirty="0"/>
          </a:p>
          <a:p>
            <a:r>
              <a:rPr kumimoji="1" lang="ja-JP" altLang="en-US" dirty="0"/>
              <a:t>３点目は、現千里阪急ホテル南側の道路です。西に入る交差点で、現在左折と、直進・右折の２レーンがありますが、</a:t>
            </a:r>
            <a:endParaRPr kumimoji="1" lang="en-US" altLang="ja-JP" dirty="0"/>
          </a:p>
          <a:p>
            <a:r>
              <a:rPr kumimoji="1" lang="ja-JP" altLang="en-US" dirty="0"/>
              <a:t>今回の再整備により車両出入りが増えた際に混雑することが予想されるので、待機長さを延長する整備が必要となり、交通負荷改善の検討が見込まれます。</a:t>
            </a:r>
          </a:p>
          <a:p>
            <a:endParaRPr kumimoji="1" lang="en-US" altLang="ja-JP" dirty="0"/>
          </a:p>
          <a:p>
            <a:r>
              <a:rPr kumimoji="1" lang="ja-JP" altLang="en-US" dirty="0"/>
              <a:t>　次に、バス・タクシー乗降場等の集約・再配置を説明します。現在、地区内に分散しているバス乗降場を、</a:t>
            </a:r>
            <a:endParaRPr kumimoji="1" lang="en-US" altLang="ja-JP" dirty="0"/>
          </a:p>
          <a:p>
            <a:r>
              <a:rPr kumimoji="1" lang="ja-JP" altLang="en-US" dirty="0"/>
              <a:t>駅西街区に豊中市内方面の乗り場、千里文化センター「コラボ」下に豊中市内方面の降り場、駅東街区に豊中市外方面の乗り場・降り場というようなわかりやすい配置を検討します。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26</a:t>
            </a:fld>
            <a:endParaRPr kumimoji="1" lang="ja-JP" altLang="en-US"/>
          </a:p>
        </p:txBody>
      </p:sp>
    </p:spTree>
    <p:extLst>
      <p:ext uri="{BB962C8B-B14F-4D97-AF65-F5344CB8AC3E}">
        <p14:creationId xmlns:p14="http://schemas.microsoft.com/office/powerpoint/2010/main" val="1927309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つづいて、歩行者・自転車動線計画についてご説明します。</a:t>
            </a:r>
            <a:endParaRPr kumimoji="1" lang="en-US" altLang="ja-JP" dirty="0"/>
          </a:p>
          <a:p>
            <a:r>
              <a:rPr kumimoji="1" lang="ja-JP" altLang="en-US" dirty="0"/>
              <a:t>歩行者・自転車動線計画につきましては、現在の</a:t>
            </a:r>
            <a:r>
              <a:rPr kumimoji="1" lang="en-US" altLang="ja-JP" dirty="0"/>
              <a:t>2</a:t>
            </a:r>
            <a:r>
              <a:rPr kumimoji="1" lang="ja-JP" altLang="en-US" dirty="0"/>
              <a:t>階デッキレベルの歩行者動線を基本として、公共交通のアクセス動線の機能向上、商業施設等の再整備と一体となった連続的で利便性の高い歩行者ネットワークの形成を行います。</a:t>
            </a:r>
            <a:endParaRPr kumimoji="1" lang="en-US" altLang="ja-JP" dirty="0"/>
          </a:p>
          <a:p>
            <a:r>
              <a:rPr kumimoji="1" lang="ja-JP" altLang="en-US" dirty="0"/>
              <a:t>自転車動線については、地区内外を結ぶ通行空間を確保し、自転車交通の安全性や利便性を確保します。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27</a:t>
            </a:fld>
            <a:endParaRPr kumimoji="1" lang="ja-JP" altLang="en-US"/>
          </a:p>
        </p:txBody>
      </p:sp>
    </p:spTree>
    <p:extLst>
      <p:ext uri="{BB962C8B-B14F-4D97-AF65-F5344CB8AC3E}">
        <p14:creationId xmlns:p14="http://schemas.microsoft.com/office/powerpoint/2010/main" val="120404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こちらも図でご説明いたします。</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これは</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階レベルの動線図です。既存の動線が</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薄い</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黄緑色</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の線です。今後</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整備検討を進める動線が</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濃い</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緑</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色の</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矢印で</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、施設内については破線で示しており、実線部については</a:t>
            </a:r>
            <a:r>
              <a:rPr lang="ja-JP" altLang="en-US" sz="1200" dirty="0">
                <a:effectLst/>
                <a:latin typeface="Century" panose="02040604050505020304" pitchFamily="18" charset="0"/>
                <a:ea typeface="ＭＳ 明朝" panose="02020609040205080304" pitchFamily="17" charset="-128"/>
                <a:cs typeface="Times New Roman" panose="02020603050405020304" pitchFamily="18" charset="0"/>
              </a:rPr>
              <a:t>基本的に常時通ることができるように検討を進めたいと考えておりま</a:t>
            </a:r>
            <a:r>
              <a:rPr lang="ja-JP" altLang="ja-JP" sz="1200" dirty="0">
                <a:effectLst/>
                <a:latin typeface="Century" panose="02040604050505020304" pitchFamily="18" charset="0"/>
                <a:ea typeface="ＭＳ 明朝" panose="02020609040205080304" pitchFamily="17" charset="-128"/>
                <a:cs typeface="Times New Roman" panose="02020603050405020304" pitchFamily="18" charset="0"/>
              </a:rPr>
              <a:t>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28</a:t>
            </a:fld>
            <a:endParaRPr kumimoji="1" lang="ja-JP" altLang="en-US"/>
          </a:p>
        </p:txBody>
      </p:sp>
    </p:spTree>
    <p:extLst>
      <p:ext uri="{BB962C8B-B14F-4D97-AF65-F5344CB8AC3E}">
        <p14:creationId xmlns:p14="http://schemas.microsoft.com/office/powerpoint/2010/main" val="1330318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ffectLst/>
                <a:latin typeface="Century" panose="02040604050505020304" pitchFamily="18" charset="0"/>
                <a:ea typeface="ＭＳ 明朝" panose="02020609040205080304" pitchFamily="17" charset="-128"/>
                <a:cs typeface="Times New Roman" panose="02020603050405020304" pitchFamily="18" charset="0"/>
              </a:rPr>
              <a:t>こちらは１</a:t>
            </a:r>
            <a:r>
              <a:rPr lang="ja-JP" altLang="ja-JP" sz="1200" dirty="0">
                <a:effectLst/>
                <a:latin typeface="Century" panose="02040604050505020304" pitchFamily="18" charset="0"/>
                <a:ea typeface="ＭＳ 明朝" panose="02020609040205080304" pitchFamily="17" charset="-128"/>
                <a:cs typeface="Times New Roman" panose="02020603050405020304" pitchFamily="18" charset="0"/>
              </a:rPr>
              <a:t>階レベルの動線図です。既存の動線が</a:t>
            </a:r>
            <a:r>
              <a:rPr lang="ja-JP" altLang="en-US" sz="1200" dirty="0">
                <a:effectLst/>
                <a:latin typeface="Century" panose="02040604050505020304" pitchFamily="18" charset="0"/>
                <a:ea typeface="ＭＳ 明朝" panose="02020609040205080304" pitchFamily="17" charset="-128"/>
                <a:cs typeface="Times New Roman" panose="02020603050405020304" pitchFamily="18" charset="0"/>
              </a:rPr>
              <a:t>薄い</a:t>
            </a:r>
            <a:r>
              <a:rPr lang="ja-JP" altLang="ja-JP" sz="1200" dirty="0">
                <a:effectLst/>
                <a:latin typeface="Century" panose="02040604050505020304" pitchFamily="18" charset="0"/>
                <a:ea typeface="ＭＳ 明朝" panose="02020609040205080304" pitchFamily="17" charset="-128"/>
                <a:cs typeface="Times New Roman" panose="02020603050405020304" pitchFamily="18" charset="0"/>
              </a:rPr>
              <a:t>黄色</a:t>
            </a:r>
            <a:r>
              <a:rPr lang="ja-JP" altLang="en-US" sz="1200" dirty="0">
                <a:effectLst/>
                <a:latin typeface="Century" panose="02040604050505020304" pitchFamily="18" charset="0"/>
                <a:ea typeface="ＭＳ 明朝" panose="02020609040205080304" pitchFamily="17" charset="-128"/>
                <a:cs typeface="Times New Roman" panose="02020603050405020304" pitchFamily="18" charset="0"/>
              </a:rPr>
              <a:t>の線で、今後</a:t>
            </a:r>
            <a:r>
              <a:rPr lang="ja-JP" altLang="ja-JP" sz="1200" dirty="0">
                <a:effectLst/>
                <a:latin typeface="Century" panose="02040604050505020304" pitchFamily="18" charset="0"/>
                <a:ea typeface="ＭＳ 明朝" panose="02020609040205080304" pitchFamily="17" charset="-128"/>
                <a:cs typeface="Times New Roman" panose="02020603050405020304" pitchFamily="18" charset="0"/>
              </a:rPr>
              <a:t>整備検討を進める動線が</a:t>
            </a:r>
            <a:r>
              <a:rPr lang="ja-JP" altLang="en-US" sz="1200" dirty="0">
                <a:effectLst/>
                <a:latin typeface="Century" panose="02040604050505020304" pitchFamily="18" charset="0"/>
                <a:ea typeface="ＭＳ 明朝" panose="02020609040205080304" pitchFamily="17" charset="-128"/>
                <a:cs typeface="Times New Roman" panose="02020603050405020304" pitchFamily="18" charset="0"/>
              </a:rPr>
              <a:t>濃い黄色で</a:t>
            </a:r>
            <a:r>
              <a:rPr lang="ja-JP" altLang="ja-JP" sz="1200" dirty="0">
                <a:effectLst/>
                <a:latin typeface="Century" panose="02040604050505020304" pitchFamily="18" charset="0"/>
                <a:ea typeface="ＭＳ 明朝" panose="02020609040205080304" pitchFamily="17" charset="-128"/>
                <a:cs typeface="Times New Roman" panose="02020603050405020304" pitchFamily="18" charset="0"/>
              </a:rPr>
              <a:t>矢印</a:t>
            </a:r>
            <a:r>
              <a:rPr lang="ja-JP" altLang="en-US" sz="1200" dirty="0">
                <a:effectLst/>
                <a:latin typeface="Century" panose="02040604050505020304" pitchFamily="18" charset="0"/>
                <a:ea typeface="ＭＳ 明朝" panose="02020609040205080304" pitchFamily="17" charset="-128"/>
                <a:cs typeface="Times New Roman" panose="02020603050405020304" pitchFamily="18" charset="0"/>
              </a:rPr>
              <a:t>としています。２階レベル図と同様で、施設内については破線です。青色矢印は自転車動線の整備を検討します。また地区内の既存公共駐輪場を紫の丸で位置を示しております。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29</a:t>
            </a:fld>
            <a:endParaRPr kumimoji="1" lang="ja-JP" altLang="en-US"/>
          </a:p>
        </p:txBody>
      </p:sp>
    </p:spTree>
    <p:extLst>
      <p:ext uri="{BB962C8B-B14F-4D97-AF65-F5344CB8AC3E}">
        <p14:creationId xmlns:p14="http://schemas.microsoft.com/office/powerpoint/2010/main" val="304989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今回新たに設定した関連区域については、</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建て替えが進む</a:t>
            </a:r>
            <a:r>
              <a:rPr lang="en-US" altLang="ja-JP" sz="1800" b="1" dirty="0">
                <a:effectLst/>
                <a:latin typeface="Century" panose="02040604050505020304" pitchFamily="18" charset="0"/>
                <a:ea typeface="ＭＳ 明朝" panose="02020609040205080304" pitchFamily="17" charset="-128"/>
                <a:cs typeface="Times New Roman" panose="02020603050405020304" pitchFamily="18" charset="0"/>
              </a:rPr>
              <a:t>UR</a:t>
            </a:r>
            <a:r>
              <a:rPr lang="ja-JP" altLang="ja-JP" sz="1800" b="1" dirty="0">
                <a:effectLst/>
                <a:latin typeface="Century" panose="02040604050505020304" pitchFamily="18" charset="0"/>
                <a:ea typeface="ＭＳ 明朝" panose="02020609040205080304" pitchFamily="17" charset="-128"/>
                <a:cs typeface="Times New Roman" panose="02020603050405020304" pitchFamily="18" charset="0"/>
              </a:rPr>
              <a:t>新千里東町団地</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と</a:t>
            </a:r>
            <a:r>
              <a:rPr lang="ja-JP" altLang="ja-JP" sz="1800" b="1" dirty="0">
                <a:effectLst/>
                <a:latin typeface="Century" panose="02040604050505020304" pitchFamily="18" charset="0"/>
                <a:ea typeface="ＭＳ 明朝" panose="02020609040205080304" pitchFamily="17" charset="-128"/>
                <a:cs typeface="Times New Roman" panose="02020603050405020304" pitchFamily="18" charset="0"/>
              </a:rPr>
              <a:t>東丘こども園</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公民連携による再整備が</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再整備が進む</a:t>
            </a:r>
            <a:r>
              <a:rPr lang="ja-JP" altLang="ja-JP" sz="1800" b="1" dirty="0">
                <a:effectLst/>
                <a:latin typeface="Century" panose="02040604050505020304" pitchFamily="18" charset="0"/>
                <a:ea typeface="ＭＳ 明朝" panose="02020609040205080304" pitchFamily="17" charset="-128"/>
                <a:cs typeface="Times New Roman" panose="02020603050405020304" pitchFamily="18" charset="0"/>
              </a:rPr>
              <a:t>千里中央公園</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、これらをつな</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ぎ、こぼれび通りの整備が進んでいる</a:t>
            </a:r>
            <a:r>
              <a:rPr lang="ja-JP" altLang="ja-JP" sz="1800" b="1" dirty="0">
                <a:effectLst/>
                <a:latin typeface="Century" panose="02040604050505020304" pitchFamily="18" charset="0"/>
                <a:ea typeface="ＭＳ 明朝" panose="02020609040205080304" pitchFamily="17" charset="-128"/>
                <a:cs typeface="Times New Roman" panose="02020603050405020304" pitchFamily="18" charset="0"/>
              </a:rPr>
              <a:t>千里東町公園</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を関連区域として、</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隣接する</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東町エリアと相乗効果を図り、全体的な魅力向上と利用価値の拡大を図ります。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3</a:t>
            </a:fld>
            <a:endParaRPr kumimoji="1" lang="ja-JP" altLang="en-US"/>
          </a:p>
        </p:txBody>
      </p:sp>
    </p:spTree>
    <p:extLst>
      <p:ext uri="{BB962C8B-B14F-4D97-AF65-F5344CB8AC3E}">
        <p14:creationId xmlns:p14="http://schemas.microsoft.com/office/powerpoint/2010/main" val="2986532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最後が再整備の目標スケジュールです。今後計画の具体化、検討を進め、各種手続きを経て、段階的に開業していき、８年後の令和</a:t>
            </a:r>
            <a:r>
              <a:rPr kumimoji="1" lang="en-US" altLang="ja-JP" dirty="0"/>
              <a:t>14</a:t>
            </a:r>
            <a:r>
              <a:rPr kumimoji="1" lang="ja-JP" altLang="en-US" dirty="0"/>
              <a:t>年度の事業完成を目指して進めたいと思います。下に記載がありますが、このスケジュールは、大まかなスケジュール感を示すものであり、先ほど示したような今後の再整備計画の検討等に応じて、精度を高めていくことを前提としております。</a:t>
            </a:r>
          </a:p>
          <a:p>
            <a:r>
              <a:rPr kumimoji="1" lang="ja-JP" altLang="en-US" dirty="0"/>
              <a:t>なお、本日、ご説明した内容は、基本計画ですので、まちづくりの方向性を示すものであり、今後の計画・検討の中で具体化を進めていくものですので、その旨のご認識をお願いいたします。</a:t>
            </a:r>
          </a:p>
          <a:p>
            <a:r>
              <a:rPr kumimoji="1" lang="ja-JP" altLang="en-US" dirty="0"/>
              <a:t>　以上が千里中央地区活性化基本計画＜改定版＞の内容の説明です。ありがとうございました。</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30</a:t>
            </a:fld>
            <a:endParaRPr kumimoji="1" lang="ja-JP" altLang="en-US"/>
          </a:p>
        </p:txBody>
      </p:sp>
    </p:spTree>
    <p:extLst>
      <p:ext uri="{BB962C8B-B14F-4D97-AF65-F5344CB8AC3E}">
        <p14:creationId xmlns:p14="http://schemas.microsoft.com/office/powerpoint/2010/main" val="185173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ここから、</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基本計画の具体的な内容に入</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り</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ます。まず、今回の改定に至った経過についてご説明いたします。</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千里中央駅周辺においては、まちびらきから半世紀が経過し、施設</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や都市機能</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の更新等の必要性がますます高まっております。こ</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うした</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状況から地区内の地権者や行政</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など</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により平成</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28</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年に千里中央地区活性化協議会が設置されました。</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千里中央地区活性化協議会により地区の活性化について検討が行われ、</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3</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年後の、</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平成</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31</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年に</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基本計画が策定されました。</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4</a:t>
            </a:fld>
            <a:endParaRPr kumimoji="1" lang="ja-JP" altLang="en-US"/>
          </a:p>
        </p:txBody>
      </p:sp>
    </p:spTree>
    <p:extLst>
      <p:ext uri="{BB962C8B-B14F-4D97-AF65-F5344CB8AC3E}">
        <p14:creationId xmlns:p14="http://schemas.microsoft.com/office/powerpoint/2010/main" val="383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千里中央地区活性化協議会は地区内地権者や関連事業者、大阪府や豊中市の行政といった約</a:t>
            </a:r>
            <a:r>
              <a:rPr kumimoji="1" lang="en-US" altLang="ja-JP" dirty="0"/>
              <a:t>20</a:t>
            </a:r>
            <a:r>
              <a:rPr kumimoji="1" lang="ja-JP" altLang="en-US" dirty="0"/>
              <a:t>の団体で構成されております。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5</a:t>
            </a:fld>
            <a:endParaRPr kumimoji="1" lang="ja-JP" altLang="en-US"/>
          </a:p>
        </p:txBody>
      </p:sp>
    </p:spTree>
    <p:extLst>
      <p:ext uri="{BB962C8B-B14F-4D97-AF65-F5344CB8AC3E}">
        <p14:creationId xmlns:p14="http://schemas.microsoft.com/office/powerpoint/2010/main" val="78817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千里中央地区活性化基本計画は「まちづくりの理念と方向性」を実現するため、関係各者が取り組むべき方針や方策を示す指針です。</a:t>
            </a:r>
            <a:r>
              <a:rPr lang="ja-JP" altLang="en-US" sz="1200" dirty="0">
                <a:solidFill>
                  <a:schemeClr val="tx1"/>
                </a:solidFill>
                <a:latin typeface="メイリオ" panose="020B0604030504040204" pitchFamily="50" charset="-128"/>
                <a:ea typeface="メイリオ" panose="020B0604030504040204" pitchFamily="50" charset="-128"/>
              </a:rPr>
              <a:t>近年の情勢等の変化を踏まえた「千里中央地区「東町エリア」の将来像」等を示したうえで、今後関係各者が取り組むべき方針とその例示を示すため、千里中央地区活性化協議会が策定いたしました。</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6</a:t>
            </a:fld>
            <a:endParaRPr kumimoji="1" lang="ja-JP" altLang="en-US"/>
          </a:p>
        </p:txBody>
      </p:sp>
    </p:spTree>
    <p:extLst>
      <p:ext uri="{BB962C8B-B14F-4D97-AF65-F5344CB8AC3E}">
        <p14:creationId xmlns:p14="http://schemas.microsoft.com/office/powerpoint/2010/main" val="131757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千里中央地区活性化協議会の設立や千里中央地区活性化基本計画策定の前後、千里中央地区周辺において様々な取組みがありました。</a:t>
            </a:r>
            <a:endParaRPr kumimoji="1" lang="en-US" altLang="ja-JP" dirty="0"/>
          </a:p>
          <a:p>
            <a:r>
              <a:rPr kumimoji="1" lang="ja-JP" altLang="en-US" dirty="0"/>
              <a:t>平成</a:t>
            </a:r>
            <a:r>
              <a:rPr kumimoji="1" lang="en-US" altLang="ja-JP" dirty="0"/>
              <a:t>18</a:t>
            </a:r>
            <a:r>
              <a:rPr kumimoji="1" lang="ja-JP" altLang="en-US" dirty="0"/>
              <a:t>年から</a:t>
            </a:r>
            <a:r>
              <a:rPr kumimoji="1" lang="en-US" altLang="ja-JP" dirty="0"/>
              <a:t>23</a:t>
            </a:r>
            <a:r>
              <a:rPr kumimoji="1" lang="ja-JP" altLang="en-US" dirty="0"/>
              <a:t>年の間で千里文化センター「コラボ」やヤマダデンキの整備があり、平成</a:t>
            </a:r>
            <a:r>
              <a:rPr kumimoji="1" lang="en-US" altLang="ja-JP" dirty="0"/>
              <a:t>26</a:t>
            </a:r>
            <a:r>
              <a:rPr kumimoji="1" lang="ja-JP" altLang="en-US" dirty="0"/>
              <a:t>年には行政計画として豊中市が千里中央地区活性化ビジョンを策定しました。</a:t>
            </a:r>
            <a:endParaRPr kumimoji="1" lang="en-US" altLang="ja-JP" dirty="0"/>
          </a:p>
          <a:p>
            <a:r>
              <a:rPr kumimoji="1" lang="ja-JP" altLang="en-US" dirty="0"/>
              <a:t>平成</a:t>
            </a:r>
            <a:r>
              <a:rPr kumimoji="1" lang="en-US" altLang="ja-JP" dirty="0"/>
              <a:t>31</a:t>
            </a:r>
            <a:r>
              <a:rPr kumimoji="1" lang="ja-JP" altLang="en-US" dirty="0"/>
              <a:t>年には</a:t>
            </a:r>
            <a:r>
              <a:rPr kumimoji="1" lang="en-US" altLang="ja-JP" dirty="0"/>
              <a:t>SENRITO</a:t>
            </a:r>
            <a:r>
              <a:rPr kumimoji="1" lang="ja-JP" altLang="en-US" dirty="0"/>
              <a:t>よみうり再整備事業の住宅棟の完成があり、同じく平成</a:t>
            </a:r>
            <a:r>
              <a:rPr kumimoji="1" lang="en-US" altLang="ja-JP" dirty="0"/>
              <a:t>31</a:t>
            </a:r>
            <a:r>
              <a:rPr kumimoji="1" lang="ja-JP" altLang="en-US" dirty="0"/>
              <a:t>年に千里中央地区活性化基本計画の策定がありました。</a:t>
            </a:r>
            <a:endParaRPr kumimoji="1" lang="en-US" altLang="ja-JP" dirty="0"/>
          </a:p>
          <a:p>
            <a:r>
              <a:rPr kumimoji="1" lang="ja-JP" altLang="en-US" dirty="0"/>
              <a:t>その後、令和</a:t>
            </a:r>
            <a:r>
              <a:rPr kumimoji="1" lang="en-US" altLang="ja-JP" dirty="0"/>
              <a:t>6</a:t>
            </a:r>
            <a:r>
              <a:rPr kumimoji="1" lang="ja-JP" altLang="en-US" dirty="0"/>
              <a:t>年</a:t>
            </a:r>
            <a:r>
              <a:rPr kumimoji="1" lang="en-US" altLang="ja-JP" dirty="0"/>
              <a:t>3</a:t>
            </a:r>
            <a:r>
              <a:rPr kumimoji="1" lang="ja-JP" altLang="en-US" dirty="0"/>
              <a:t>月に北大阪急行電鉄の延伸があり、</a:t>
            </a:r>
            <a:r>
              <a:rPr kumimoji="1" lang="en-US" altLang="ja-JP" dirty="0"/>
              <a:t>8</a:t>
            </a:r>
            <a:r>
              <a:rPr kumimoji="1" lang="ja-JP" altLang="en-US" dirty="0"/>
              <a:t>月に千里中央地区活性化基本計画改定版の策定がありました。</a:t>
            </a:r>
            <a:endParaRPr kumimoji="1" lang="en-US" altLang="ja-JP" dirty="0"/>
          </a:p>
          <a:p>
            <a:r>
              <a:rPr kumimoji="1" lang="ja-JP" altLang="en-US" dirty="0"/>
              <a:t>次のページから、千里中央地区活性化基本計画＜改定版＞の内容に入ります。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7</a:t>
            </a:fld>
            <a:endParaRPr kumimoji="1" lang="ja-JP" altLang="en-US"/>
          </a:p>
        </p:txBody>
      </p:sp>
    </p:spTree>
    <p:extLst>
      <p:ext uri="{BB962C8B-B14F-4D97-AF65-F5344CB8AC3E}">
        <p14:creationId xmlns:p14="http://schemas.microsoft.com/office/powerpoint/2010/main" val="221278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第１章は</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基本計画の位置づけです。</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千里中央地区活性化</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基本計画は</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千里中央地区活性化ビジョン</a:t>
            </a:r>
            <a:r>
              <a:rPr lang="en-US" altLang="ja-JP" sz="1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で示された「まちづくりの理念と方向性」の実現に向け、官民協働による適切な役割分担のもと、今後、関係各者が取り組むべき方向性や方針を示し、千里中央地区のさらなる活性化を図る指針として定めたものです。</a:t>
            </a:r>
            <a:endPar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下</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平成</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31</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年策定後、</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新型</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コロナウイルス感染症の影響をはじめとする様々な社会・経済状況の変化</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があり、</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においても</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周辺環境の変化があり</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ました。</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これらの変化にしなやかに対応できる構想を打ち出していく必要が生じたことを受け、千里中央地区基本計画＜改定版＞をとりまとめました。</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千里中央地区に</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関連</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する変化</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としては</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、北大阪急行電鉄延伸を</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はじ</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め、セルシー</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や</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オトカリテの閉館</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、千里中央公園再整備、</a:t>
            </a:r>
            <a:r>
              <a:rPr lang="en-US" altLang="ja-JP" sz="1800" dirty="0">
                <a:latin typeface="メイリオ" panose="020B0604030504040204" pitchFamily="50" charset="-128"/>
                <a:ea typeface="メイリオ" panose="020B0604030504040204" pitchFamily="50" charset="-128"/>
              </a:rPr>
              <a:t>UR</a:t>
            </a:r>
            <a:r>
              <a:rPr lang="ja-JP" altLang="en-US" sz="1800" dirty="0">
                <a:latin typeface="メイリオ" panose="020B0604030504040204" pitchFamily="50" charset="-128"/>
                <a:ea typeface="メイリオ" panose="020B0604030504040204" pitchFamily="50" charset="-128"/>
              </a:rPr>
              <a:t>新千里東町団地や東丘こども園建替え</a:t>
            </a:r>
            <a:r>
              <a:rPr lang="ja-JP" altLang="ja-JP" sz="1800" dirty="0">
                <a:effectLst/>
                <a:latin typeface="Century" panose="02040604050505020304" pitchFamily="18" charset="0"/>
                <a:ea typeface="ＭＳ 明朝" panose="02020609040205080304" pitchFamily="17" charset="-128"/>
                <a:cs typeface="Times New Roman" panose="02020603050405020304" pitchFamily="18" charset="0"/>
              </a:rPr>
              <a:t>などがありました。</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令和</a:t>
            </a:r>
            <a:r>
              <a:rPr lang="en-US" altLang="ja-JP" sz="1800" dirty="0">
                <a:effectLst/>
                <a:latin typeface="Century" panose="02040604050505020304" pitchFamily="18" charset="0"/>
                <a:ea typeface="ＭＳ 明朝" panose="02020609040205080304" pitchFamily="17" charset="-128"/>
                <a:cs typeface="Times New Roman" panose="02020603050405020304" pitchFamily="18" charset="0"/>
              </a:rPr>
              <a:t>7</a:t>
            </a:r>
            <a:r>
              <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rPr>
              <a:t>年度末に千里阪急ホテル閉館も予定されております。</a:t>
            </a:r>
            <a:endParaRPr kumimoji="1" lang="ja-JP" altLang="en-US" dirty="0"/>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8</a:t>
            </a:fld>
            <a:endParaRPr kumimoji="1" lang="ja-JP" altLang="en-US"/>
          </a:p>
        </p:txBody>
      </p:sp>
    </p:spTree>
    <p:extLst>
      <p:ext uri="{BB962C8B-B14F-4D97-AF65-F5344CB8AC3E}">
        <p14:creationId xmlns:p14="http://schemas.microsoft.com/office/powerpoint/2010/main" val="2388586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第２章は</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千里中央地区「</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東町エリア</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の将来像として</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北部大阪をリードする‘新・千里スタイル’の実践・発信拠点をコンセプト</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を記載</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しております。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大きいコンセプトは平成</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31</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年策定時と変わって</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おりませんが、</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内容では</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With/After</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コロナの生活様式</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」であったり、「</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子育てしやすい</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」といった内容を、</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まちの魅力につながる</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検討項目</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として新たに追加しています。</a:t>
            </a:r>
          </a:p>
        </p:txBody>
      </p:sp>
      <p:sp>
        <p:nvSpPr>
          <p:cNvPr id="4" name="スライド番号プレースホルダー 3"/>
          <p:cNvSpPr>
            <a:spLocks noGrp="1"/>
          </p:cNvSpPr>
          <p:nvPr>
            <p:ph type="sldNum" sz="quarter" idx="5"/>
          </p:nvPr>
        </p:nvSpPr>
        <p:spPr/>
        <p:txBody>
          <a:bodyPr/>
          <a:lstStyle/>
          <a:p>
            <a:fld id="{62A0B389-571A-473E-9B7D-104543B524E6}" type="slidenum">
              <a:rPr kumimoji="1" lang="ja-JP" altLang="en-US" smtClean="0"/>
              <a:t>9</a:t>
            </a:fld>
            <a:endParaRPr kumimoji="1" lang="ja-JP" altLang="en-US"/>
          </a:p>
        </p:txBody>
      </p:sp>
    </p:spTree>
    <p:extLst>
      <p:ext uri="{BB962C8B-B14F-4D97-AF65-F5344CB8AC3E}">
        <p14:creationId xmlns:p14="http://schemas.microsoft.com/office/powerpoint/2010/main" val="255951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B34B29-4C98-4446-A8B8-92DCEC085D6F}" type="datetime1">
              <a:rPr kumimoji="1" lang="ja-JP" altLang="en-US" smtClean="0"/>
              <a:t>2024/10/16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389895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806A554-6A55-4E15-88C3-2179E8DAE64E}" type="datetime1">
              <a:rPr kumimoji="1" lang="ja-JP" altLang="en-US" smtClean="0"/>
              <a:t>2024/10/16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403284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35C925-84CA-4B39-96EB-038BD3AF9016}" type="datetime1">
              <a:rPr kumimoji="1" lang="ja-JP" altLang="en-US" smtClean="0"/>
              <a:t>2024/10/16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377272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776269E-C4C0-4708-AB27-70273AEE02DB}" type="datetime1">
              <a:rPr kumimoji="1" lang="ja-JP" altLang="en-US" smtClean="0"/>
              <a:t>2024/10/16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172701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CA47842-A311-47BF-9BD2-828FCC08C292}" type="datetime1">
              <a:rPr kumimoji="1" lang="ja-JP" altLang="en-US" smtClean="0"/>
              <a:t>2024/10/16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82153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E760D8E-4B6A-43B9-B1E9-0F3EDAF574BE}" type="datetime1">
              <a:rPr kumimoji="1" lang="ja-JP" altLang="en-US" smtClean="0"/>
              <a:t>2024/10/16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389211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7D3E31A-180E-4B8F-8144-BEC35252EFFD}" type="datetime1">
              <a:rPr kumimoji="1" lang="ja-JP" altLang="en-US" smtClean="0"/>
              <a:t>2024/10/16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226002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113F83C-478F-4971-8B96-7FA464742475}" type="datetime1">
              <a:rPr kumimoji="1" lang="ja-JP" altLang="en-US" smtClean="0"/>
              <a:t>2024/10/16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261173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C8582-44F8-4C76-B464-F4E42DD35DEE}" type="datetime1">
              <a:rPr kumimoji="1" lang="ja-JP" altLang="en-US" smtClean="0"/>
              <a:t>2024/10/16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70238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780863C-4C23-4789-A448-BF28C769DDB8}" type="datetime1">
              <a:rPr kumimoji="1" lang="ja-JP" altLang="en-US" smtClean="0"/>
              <a:t>2024/10/16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331129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C8E2BE2-4491-4A79-B663-AC6E6BDD493B}" type="datetime1">
              <a:rPr kumimoji="1" lang="ja-JP" altLang="en-US" smtClean="0"/>
              <a:t>2024/10/16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388572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B9200-0B87-4F92-94B1-F4715F6DB4C5}" type="datetime1">
              <a:rPr kumimoji="1" lang="ja-JP" altLang="en-US" smtClean="0"/>
              <a:t>2024/10/16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F2D1F-20F6-49FC-9198-62F80DEE6B28}" type="slidenum">
              <a:rPr kumimoji="1" lang="ja-JP" altLang="en-US" smtClean="0"/>
              <a:t>‹#›</a:t>
            </a:fld>
            <a:endParaRPr kumimoji="1" lang="ja-JP" altLang="en-US"/>
          </a:p>
        </p:txBody>
      </p:sp>
    </p:spTree>
    <p:extLst>
      <p:ext uri="{BB962C8B-B14F-4D97-AF65-F5344CB8AC3E}">
        <p14:creationId xmlns:p14="http://schemas.microsoft.com/office/powerpoint/2010/main" val="1225300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25.jp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48B2A5A7-02CE-9622-098B-DE9D807A0912}"/>
              </a:ext>
            </a:extLst>
          </p:cNvPr>
          <p:cNvSpPr txBox="1">
            <a:spLocks/>
          </p:cNvSpPr>
          <p:nvPr/>
        </p:nvSpPr>
        <p:spPr>
          <a:xfrm>
            <a:off x="629856" y="1602435"/>
            <a:ext cx="7884285" cy="18265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800" b="1" dirty="0">
                <a:latin typeface="Meiryo UI" panose="020B0604030504040204" pitchFamily="50" charset="-128"/>
                <a:ea typeface="Meiryo UI" panose="020B0604030504040204" pitchFamily="50" charset="-128"/>
              </a:rPr>
              <a:t>千里中央地区活性化基本計画</a:t>
            </a:r>
            <a:endParaRPr lang="en-US" altLang="ja-JP" sz="2800" b="1" dirty="0">
              <a:latin typeface="Meiryo UI" panose="020B0604030504040204" pitchFamily="50" charset="-128"/>
              <a:ea typeface="Meiryo UI" panose="020B0604030504040204" pitchFamily="50" charset="-128"/>
            </a:endParaRPr>
          </a:p>
          <a:p>
            <a:pPr algn="ctr"/>
            <a:r>
              <a:rPr lang="ja-JP" altLang="en-US" sz="2800" b="1" dirty="0">
                <a:latin typeface="Meiryo UI" panose="020B0604030504040204" pitchFamily="50" charset="-128"/>
                <a:ea typeface="Meiryo UI" panose="020B0604030504040204" pitchFamily="50" charset="-128"/>
              </a:rPr>
              <a:t>＜改定版＞</a:t>
            </a:r>
            <a:endParaRPr lang="en-US" altLang="ja-JP" sz="2800" b="1" dirty="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469E10F-1C38-463D-55B1-C988EC443AB4}"/>
              </a:ext>
            </a:extLst>
          </p:cNvPr>
          <p:cNvSpPr>
            <a:spLocks noGrp="1"/>
          </p:cNvSpPr>
          <p:nvPr>
            <p:ph type="sldNum" sz="quarter" idx="12"/>
          </p:nvPr>
        </p:nvSpPr>
        <p:spPr/>
        <p:txBody>
          <a:bodyPr/>
          <a:lstStyle/>
          <a:p>
            <a:fld id="{C78F2D1F-20F6-49FC-9198-62F80DEE6B28}" type="slidenum">
              <a:rPr kumimoji="1" lang="ja-JP" altLang="en-US" smtClean="0"/>
              <a:t>1</a:t>
            </a:fld>
            <a:endParaRPr kumimoji="1" lang="ja-JP" altLang="en-US"/>
          </a:p>
        </p:txBody>
      </p:sp>
      <p:pic>
        <p:nvPicPr>
          <p:cNvPr id="5" name="オーディオ 4">
            <a:hlinkClick r:id="" action="ppaction://media"/>
            <a:extLst>
              <a:ext uri="{FF2B5EF4-FFF2-40B4-BE49-F238E27FC236}">
                <a16:creationId xmlns:a16="http://schemas.microsoft.com/office/drawing/2014/main" id="{B54BEDE5-38BD-BAB5-52E1-959212FD4A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36820539"/>
      </p:ext>
    </p:extLst>
  </p:cSld>
  <p:clrMapOvr>
    <a:masterClrMapping/>
  </p:clrMapOvr>
  <mc:AlternateContent xmlns:mc="http://schemas.openxmlformats.org/markup-compatibility/2006" xmlns:p14="http://schemas.microsoft.com/office/powerpoint/2010/main">
    <mc:Choice Requires="p14">
      <p:transition spd="slow" p14:dur="2000" advTm="8343"/>
    </mc:Choice>
    <mc:Fallback xmlns="">
      <p:transition spd="slow" advTm="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a:spLocks noGrp="1"/>
          </p:cNvSpPr>
          <p:nvPr>
            <p:ph idx="1"/>
          </p:nvPr>
        </p:nvSpPr>
        <p:spPr>
          <a:xfrm>
            <a:off x="234462" y="1526568"/>
            <a:ext cx="8600049" cy="4431942"/>
          </a:xfrm>
        </p:spPr>
        <p:txBody>
          <a:bodyPr>
            <a:noAutofit/>
          </a:bodyPr>
          <a:lstStyle/>
          <a:p>
            <a:pPr marL="720725" indent="-720725">
              <a:lnSpc>
                <a:spcPct val="100000"/>
              </a:lnSpc>
              <a:spcBef>
                <a:spcPts val="1800"/>
              </a:spcBef>
              <a:buNone/>
            </a:pPr>
            <a:r>
              <a:rPr lang="ja-JP" altLang="en-US" sz="1800" b="1" dirty="0">
                <a:latin typeface="メイリオ" panose="020B0604030504040204" pitchFamily="50" charset="-128"/>
                <a:ea typeface="メイリオ" panose="020B0604030504040204" pitchFamily="50" charset="-128"/>
              </a:rPr>
              <a:t>方向性１</a:t>
            </a:r>
            <a:r>
              <a:rPr lang="ja-JP" altLang="en-US" sz="1800" dirty="0">
                <a:latin typeface="メイリオ" panose="020B0604030504040204" pitchFamily="50" charset="-128"/>
                <a:ea typeface="メイリオ" panose="020B0604030504040204" pitchFamily="50" charset="-128"/>
              </a:rPr>
              <a:t>：北部大阪の中核的な都市拠点を形成する</a:t>
            </a:r>
            <a:endParaRPr lang="en-US" altLang="ja-JP" sz="1800" dirty="0">
              <a:latin typeface="メイリオ" panose="020B0604030504040204" pitchFamily="50" charset="-128"/>
              <a:ea typeface="メイリオ" panose="020B0604030504040204" pitchFamily="50" charset="-128"/>
            </a:endParaRPr>
          </a:p>
          <a:p>
            <a:pPr marL="720725" indent="-720725">
              <a:lnSpc>
                <a:spcPct val="100000"/>
              </a:lnSpc>
              <a:spcBef>
                <a:spcPts val="1800"/>
              </a:spcBef>
              <a:buNone/>
            </a:pPr>
            <a:endParaRPr lang="en-US" altLang="ja-JP" sz="1800" dirty="0">
              <a:latin typeface="メイリオ" panose="020B0604030504040204" pitchFamily="50" charset="-128"/>
              <a:ea typeface="メイリオ" panose="020B0604030504040204" pitchFamily="50" charset="-128"/>
            </a:endParaRPr>
          </a:p>
          <a:p>
            <a:pPr marL="1700213" indent="-1700213">
              <a:lnSpc>
                <a:spcPct val="100000"/>
              </a:lnSpc>
              <a:spcBef>
                <a:spcPts val="1800"/>
              </a:spcBef>
              <a:buNone/>
            </a:pPr>
            <a:r>
              <a:rPr lang="ja-JP" altLang="en-US" sz="1800" b="1" dirty="0">
                <a:latin typeface="メイリオ" panose="020B0604030504040204" pitchFamily="50" charset="-128"/>
                <a:ea typeface="メイリオ" panose="020B0604030504040204" pitchFamily="50" charset="-128"/>
              </a:rPr>
              <a:t>方向性２</a:t>
            </a:r>
            <a:r>
              <a:rPr lang="ja-JP" altLang="en-US" sz="1800" dirty="0">
                <a:latin typeface="メイリオ" panose="020B0604030504040204" pitchFamily="50" charset="-128"/>
                <a:ea typeface="メイリオ" panose="020B0604030504040204" pitchFamily="50" charset="-128"/>
              </a:rPr>
              <a:t>：千里ニュータウンの地区センター機能を充実する</a:t>
            </a:r>
          </a:p>
          <a:p>
            <a:pPr marL="1700213" indent="-1700213">
              <a:lnSpc>
                <a:spcPct val="100000"/>
              </a:lnSpc>
              <a:spcBef>
                <a:spcPts val="1800"/>
              </a:spcBef>
              <a:buNone/>
            </a:pPr>
            <a:endParaRPr lang="en-US" altLang="ja-JP" sz="1800" b="1" dirty="0">
              <a:latin typeface="メイリオ" panose="020B0604030504040204" pitchFamily="50" charset="-128"/>
              <a:ea typeface="メイリオ" panose="020B0604030504040204" pitchFamily="50" charset="-128"/>
            </a:endParaRPr>
          </a:p>
          <a:p>
            <a:pPr marL="1700213" indent="-1700213">
              <a:lnSpc>
                <a:spcPct val="100000"/>
              </a:lnSpc>
              <a:spcBef>
                <a:spcPts val="1800"/>
              </a:spcBef>
              <a:buNone/>
            </a:pPr>
            <a:r>
              <a:rPr lang="ja-JP" altLang="en-US" sz="1800" b="1" dirty="0">
                <a:latin typeface="メイリオ" panose="020B0604030504040204" pitchFamily="50" charset="-128"/>
                <a:ea typeface="メイリオ" panose="020B0604030504040204" pitchFamily="50" charset="-128"/>
              </a:rPr>
              <a:t>方向性３</a:t>
            </a:r>
            <a:r>
              <a:rPr lang="ja-JP" altLang="en-US" sz="1800" dirty="0">
                <a:latin typeface="メイリオ" panose="020B0604030504040204" pitchFamily="50" charset="-128"/>
                <a:ea typeface="メイリオ" panose="020B0604030504040204" pitchFamily="50" charset="-128"/>
              </a:rPr>
              <a:t>：快適な回遊動線や広場空間を充実・再構築する</a:t>
            </a:r>
          </a:p>
          <a:p>
            <a:pPr marL="1700213" indent="-1700213">
              <a:lnSpc>
                <a:spcPct val="100000"/>
              </a:lnSpc>
              <a:spcBef>
                <a:spcPts val="1800"/>
              </a:spcBef>
              <a:buNone/>
            </a:pPr>
            <a:endParaRPr lang="en-US" altLang="ja-JP" sz="1800" b="1" dirty="0">
              <a:latin typeface="メイリオ" panose="020B0604030504040204" pitchFamily="50" charset="-128"/>
              <a:ea typeface="メイリオ" panose="020B0604030504040204" pitchFamily="50" charset="-128"/>
            </a:endParaRPr>
          </a:p>
          <a:p>
            <a:pPr marL="1700213" indent="-1700213">
              <a:lnSpc>
                <a:spcPct val="100000"/>
              </a:lnSpc>
              <a:spcBef>
                <a:spcPts val="1800"/>
              </a:spcBef>
              <a:buNone/>
            </a:pPr>
            <a:r>
              <a:rPr lang="ja-JP" altLang="en-US" sz="1800" b="1" dirty="0">
                <a:latin typeface="メイリオ" panose="020B0604030504040204" pitchFamily="50" charset="-128"/>
                <a:ea typeface="メイリオ" panose="020B0604030504040204" pitchFamily="50" charset="-128"/>
              </a:rPr>
              <a:t>方向性４</a:t>
            </a:r>
            <a:r>
              <a:rPr lang="ja-JP" altLang="en-US" sz="1800" dirty="0">
                <a:latin typeface="メイリオ" panose="020B0604030504040204" pitchFamily="50" charset="-128"/>
                <a:ea typeface="メイリオ" panose="020B0604030504040204" pitchFamily="50" charset="-128"/>
              </a:rPr>
              <a:t>：環境配慮や防災性向上を目指したインフラ整備や取組みを推進する</a:t>
            </a:r>
          </a:p>
          <a:p>
            <a:pPr marL="1700213" indent="-1700213">
              <a:lnSpc>
                <a:spcPct val="100000"/>
              </a:lnSpc>
              <a:spcBef>
                <a:spcPts val="1800"/>
              </a:spcBef>
              <a:buNone/>
            </a:pPr>
            <a:endParaRPr lang="en-US" altLang="ja-JP" sz="1800" b="1" dirty="0">
              <a:latin typeface="メイリオ" panose="020B0604030504040204" pitchFamily="50" charset="-128"/>
              <a:ea typeface="メイリオ" panose="020B0604030504040204" pitchFamily="50" charset="-128"/>
            </a:endParaRPr>
          </a:p>
          <a:p>
            <a:pPr marL="1700213" indent="-1700213">
              <a:lnSpc>
                <a:spcPct val="100000"/>
              </a:lnSpc>
              <a:spcBef>
                <a:spcPts val="1800"/>
              </a:spcBef>
              <a:buNone/>
            </a:pPr>
            <a:r>
              <a:rPr lang="ja-JP" altLang="en-US" sz="1800" b="1" dirty="0">
                <a:latin typeface="メイリオ" panose="020B0604030504040204" pitchFamily="50" charset="-128"/>
                <a:ea typeface="メイリオ" panose="020B0604030504040204" pitchFamily="50" charset="-128"/>
              </a:rPr>
              <a:t>方向性５</a:t>
            </a:r>
            <a:r>
              <a:rPr lang="ja-JP" altLang="en-US" sz="1800" dirty="0">
                <a:latin typeface="メイリオ" panose="020B0604030504040204" pitchFamily="50" charset="-128"/>
                <a:ea typeface="メイリオ" panose="020B0604030504040204" pitchFamily="50" charset="-128"/>
              </a:rPr>
              <a:t>：エリアマネジメントや市民参加により持続的・発展的にまちを育てる</a:t>
            </a:r>
          </a:p>
        </p:txBody>
      </p:sp>
      <p:sp>
        <p:nvSpPr>
          <p:cNvPr id="2" name="スライド番号プレースホルダー 1">
            <a:extLst>
              <a:ext uri="{FF2B5EF4-FFF2-40B4-BE49-F238E27FC236}">
                <a16:creationId xmlns:a16="http://schemas.microsoft.com/office/drawing/2014/main" id="{7D1F859A-6CFE-060D-C23D-10753B7E7A58}"/>
              </a:ext>
            </a:extLst>
          </p:cNvPr>
          <p:cNvSpPr>
            <a:spLocks noGrp="1"/>
          </p:cNvSpPr>
          <p:nvPr>
            <p:ph type="sldNum" sz="quarter" idx="12"/>
          </p:nvPr>
        </p:nvSpPr>
        <p:spPr/>
        <p:txBody>
          <a:bodyPr/>
          <a:lstStyle/>
          <a:p>
            <a:fld id="{C78F2D1F-20F6-49FC-9198-62F80DEE6B28}" type="slidenum">
              <a:rPr kumimoji="1" lang="ja-JP" altLang="en-US" smtClean="0"/>
              <a:t>10</a:t>
            </a:fld>
            <a:endParaRPr kumimoji="1" lang="ja-JP" altLang="en-US"/>
          </a:p>
        </p:txBody>
      </p:sp>
      <p:sp>
        <p:nvSpPr>
          <p:cNvPr id="3" name="タイトル 6">
            <a:extLst>
              <a:ext uri="{FF2B5EF4-FFF2-40B4-BE49-F238E27FC236}">
                <a16:creationId xmlns:a16="http://schemas.microsoft.com/office/drawing/2014/main" id="{815E5A4E-0907-155A-B7C3-B8A7D4A4BD3B}"/>
              </a:ext>
            </a:extLst>
          </p:cNvPr>
          <p:cNvSpPr>
            <a:spLocks noGrp="1"/>
          </p:cNvSpPr>
          <p:nvPr>
            <p:ph type="title"/>
          </p:nvPr>
        </p:nvSpPr>
        <p:spPr>
          <a:xfrm>
            <a:off x="309489" y="669542"/>
            <a:ext cx="7886700" cy="516481"/>
          </a:xfrm>
        </p:spPr>
        <p:txBody>
          <a:bodyPr>
            <a:normAutofit/>
          </a:bodyPr>
          <a:lstStyle/>
          <a:p>
            <a:r>
              <a:rPr lang="ja-JP" altLang="en-US" sz="2800" dirty="0">
                <a:latin typeface="Meiryo UI" panose="020B0604030504040204" pitchFamily="50" charset="-128"/>
                <a:ea typeface="Meiryo UI" panose="020B0604030504040204" pitchFamily="50" charset="-128"/>
              </a:rPr>
              <a:t>第３章　まちづくりの取組み方針</a:t>
            </a:r>
          </a:p>
        </p:txBody>
      </p:sp>
      <p:cxnSp>
        <p:nvCxnSpPr>
          <p:cNvPr id="4" name="直線コネクタ 3">
            <a:extLst>
              <a:ext uri="{FF2B5EF4-FFF2-40B4-BE49-F238E27FC236}">
                <a16:creationId xmlns:a16="http://schemas.microsoft.com/office/drawing/2014/main" id="{8043A76E-531F-8ECD-29D0-97EC0B7273DE}"/>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0" name="オーディオ 39">
            <a:hlinkClick r:id="" action="ppaction://media"/>
            <a:extLst>
              <a:ext uri="{FF2B5EF4-FFF2-40B4-BE49-F238E27FC236}">
                <a16:creationId xmlns:a16="http://schemas.microsoft.com/office/drawing/2014/main" id="{1B53BA49-06E3-0288-DC01-626C0D2006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06618825"/>
      </p:ext>
    </p:extLst>
  </p:cSld>
  <p:clrMapOvr>
    <a:masterClrMapping/>
  </p:clrMapOvr>
  <mc:AlternateContent xmlns:mc="http://schemas.openxmlformats.org/markup-compatibility/2006" xmlns:p14="http://schemas.microsoft.com/office/powerpoint/2010/main">
    <mc:Choice Requires="p14">
      <p:transition spd="slow" p14:dur="2000" advTm="8312"/>
    </mc:Choice>
    <mc:Fallback xmlns="">
      <p:transition spd="slow" advTm="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9931" y="2183681"/>
            <a:ext cx="8624138" cy="1946028"/>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 name="タイトル 1"/>
          <p:cNvSpPr>
            <a:spLocks noGrp="1"/>
          </p:cNvSpPr>
          <p:nvPr>
            <p:ph type="title"/>
          </p:nvPr>
        </p:nvSpPr>
        <p:spPr>
          <a:xfrm>
            <a:off x="309489" y="1524623"/>
            <a:ext cx="7675609" cy="437510"/>
          </a:xfrm>
        </p:spPr>
        <p:txBody>
          <a:bodyPr anchor="t">
            <a:normAutofit/>
          </a:bodyPr>
          <a:lstStyle/>
          <a:p>
            <a:r>
              <a:rPr kumimoji="1" lang="ja-JP" altLang="en-US" sz="2000" b="1" dirty="0">
                <a:latin typeface="メイリオ" panose="020B0604030504040204" pitchFamily="50" charset="-128"/>
                <a:ea typeface="メイリオ" panose="020B0604030504040204" pitchFamily="50" charset="-128"/>
              </a:rPr>
              <a:t>方向性</a:t>
            </a:r>
            <a:r>
              <a:rPr lang="ja-JP" altLang="en-US" sz="2000" b="1" dirty="0">
                <a:latin typeface="メイリオ" panose="020B0604030504040204" pitchFamily="50" charset="-128"/>
                <a:ea typeface="メイリオ" panose="020B0604030504040204" pitchFamily="50" charset="-128"/>
              </a:rPr>
              <a:t>１：北部大阪の中核的な都市拠点を形成する</a:t>
            </a:r>
            <a:endParaRPr kumimoji="1" lang="ja-JP" altLang="en-US" sz="2000" b="1" dirty="0">
              <a:latin typeface="メイリオ" panose="020B0604030504040204" pitchFamily="50" charset="-128"/>
              <a:ea typeface="メイリオ" panose="020B0604030504040204" pitchFamily="50" charset="-128"/>
            </a:endParaRPr>
          </a:p>
        </p:txBody>
      </p:sp>
      <p:sp>
        <p:nvSpPr>
          <p:cNvPr id="5" name="コンテンツ プレースホルダー 2"/>
          <p:cNvSpPr>
            <a:spLocks noGrp="1"/>
          </p:cNvSpPr>
          <p:nvPr>
            <p:ph idx="1"/>
          </p:nvPr>
        </p:nvSpPr>
        <p:spPr>
          <a:xfrm>
            <a:off x="382657" y="2327044"/>
            <a:ext cx="8299949" cy="1752969"/>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北部大阪の都市拠点にふさわしい高次都市機能を導入する。</a:t>
            </a:r>
          </a:p>
          <a:p>
            <a:pPr>
              <a:lnSpc>
                <a:spcPct val="100000"/>
              </a:lnSpc>
            </a:pPr>
            <a:r>
              <a:rPr lang="ja-JP" altLang="en-US" sz="1800" dirty="0">
                <a:latin typeface="メイリオ" panose="020B0604030504040204" pitchFamily="50" charset="-128"/>
                <a:ea typeface="メイリオ" panose="020B0604030504040204" pitchFamily="50" charset="-128"/>
              </a:rPr>
              <a:t>バス乗降場等を集約・再配置や乗継利便性の向上により、ターミナル機能を強化する。</a:t>
            </a:r>
          </a:p>
          <a:p>
            <a:pPr>
              <a:lnSpc>
                <a:spcPct val="100000"/>
              </a:lnSpc>
            </a:pPr>
            <a:r>
              <a:rPr lang="ja-JP" altLang="en-US" sz="1800" dirty="0">
                <a:latin typeface="メイリオ" panose="020B0604030504040204" pitchFamily="50" charset="-128"/>
                <a:ea typeface="メイリオ" panose="020B0604030504040204" pitchFamily="50" charset="-128"/>
              </a:rPr>
              <a:t>千里ニュータウンの顔となる、賑わいやコミュニティの核になるシンボル空間を形成する。</a:t>
            </a:r>
          </a:p>
        </p:txBody>
      </p:sp>
      <p:pic>
        <p:nvPicPr>
          <p:cNvPr id="4" name="図 3"/>
          <p:cNvPicPr/>
          <p:nvPr/>
        </p:nvPicPr>
        <p:blipFill>
          <a:blip r:embed="rId5" cstate="print">
            <a:extLst>
              <a:ext uri="{28A0092B-C50C-407E-A947-70E740481C1C}">
                <a14:useLocalDpi xmlns:a14="http://schemas.microsoft.com/office/drawing/2010/main" val="0"/>
              </a:ext>
            </a:extLst>
          </a:blip>
          <a:stretch>
            <a:fillRect/>
          </a:stretch>
        </p:blipFill>
        <p:spPr>
          <a:xfrm>
            <a:off x="687372" y="4585893"/>
            <a:ext cx="2552306" cy="1914035"/>
          </a:xfrm>
          <a:prstGeom prst="rect">
            <a:avLst/>
          </a:prstGeom>
          <a:ln>
            <a:noFill/>
          </a:ln>
          <a:effectLst>
            <a:softEdge rad="112500"/>
          </a:effectLst>
        </p:spPr>
      </p:pic>
      <p:pic>
        <p:nvPicPr>
          <p:cNvPr id="6" name="図 5"/>
          <p:cNvPicPr/>
          <p:nvPr/>
        </p:nvPicPr>
        <p:blipFill>
          <a:blip r:embed="rId6" cstate="print">
            <a:extLst>
              <a:ext uri="{28A0092B-C50C-407E-A947-70E740481C1C}">
                <a14:useLocalDpi xmlns:a14="http://schemas.microsoft.com/office/drawing/2010/main" val="0"/>
              </a:ext>
            </a:extLst>
          </a:blip>
          <a:stretch>
            <a:fillRect/>
          </a:stretch>
        </p:blipFill>
        <p:spPr>
          <a:xfrm>
            <a:off x="3273234" y="4585893"/>
            <a:ext cx="2551502" cy="1914035"/>
          </a:xfrm>
          <a:prstGeom prst="rect">
            <a:avLst/>
          </a:prstGeom>
          <a:ln>
            <a:noFill/>
          </a:ln>
          <a:effectLst>
            <a:softEdge rad="112500"/>
          </a:effectLst>
        </p:spPr>
      </p:pic>
      <p:pic>
        <p:nvPicPr>
          <p:cNvPr id="8" name="図 7"/>
          <p:cNvPicPr/>
          <p:nvPr/>
        </p:nvPicPr>
        <p:blipFill>
          <a:blip r:embed="rId7" cstate="print">
            <a:extLst>
              <a:ext uri="{28A0092B-C50C-407E-A947-70E740481C1C}">
                <a14:useLocalDpi xmlns:a14="http://schemas.microsoft.com/office/drawing/2010/main" val="0"/>
              </a:ext>
            </a:extLst>
          </a:blip>
          <a:stretch>
            <a:fillRect/>
          </a:stretch>
        </p:blipFill>
        <p:spPr>
          <a:xfrm>
            <a:off x="5858292" y="4585893"/>
            <a:ext cx="2552577" cy="1914035"/>
          </a:xfrm>
          <a:prstGeom prst="rect">
            <a:avLst/>
          </a:prstGeom>
          <a:ln>
            <a:noFill/>
          </a:ln>
          <a:effectLst>
            <a:softEdge rad="112500"/>
          </a:effectLst>
        </p:spPr>
      </p:pic>
      <p:sp>
        <p:nvSpPr>
          <p:cNvPr id="3" name="スライド番号プレースホルダー 2">
            <a:extLst>
              <a:ext uri="{FF2B5EF4-FFF2-40B4-BE49-F238E27FC236}">
                <a16:creationId xmlns:a16="http://schemas.microsoft.com/office/drawing/2014/main" id="{AD218CDD-605A-7747-A504-7E7BA8D1250A}"/>
              </a:ext>
            </a:extLst>
          </p:cNvPr>
          <p:cNvSpPr>
            <a:spLocks noGrp="1"/>
          </p:cNvSpPr>
          <p:nvPr>
            <p:ph type="sldNum" sz="quarter" idx="12"/>
          </p:nvPr>
        </p:nvSpPr>
        <p:spPr/>
        <p:txBody>
          <a:bodyPr/>
          <a:lstStyle/>
          <a:p>
            <a:fld id="{C78F2D1F-20F6-49FC-9198-62F80DEE6B28}" type="slidenum">
              <a:rPr kumimoji="1" lang="ja-JP" altLang="en-US" smtClean="0"/>
              <a:t>11</a:t>
            </a:fld>
            <a:endParaRPr kumimoji="1" lang="ja-JP" altLang="en-US"/>
          </a:p>
        </p:txBody>
      </p:sp>
      <p:sp>
        <p:nvSpPr>
          <p:cNvPr id="10" name="タイトル 6">
            <a:extLst>
              <a:ext uri="{FF2B5EF4-FFF2-40B4-BE49-F238E27FC236}">
                <a16:creationId xmlns:a16="http://schemas.microsoft.com/office/drawing/2014/main" id="{007E1AA9-28B1-EE80-39D4-05782A972A77}"/>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第３章　まちづくりの取組み方針</a:t>
            </a:r>
          </a:p>
        </p:txBody>
      </p:sp>
      <p:cxnSp>
        <p:nvCxnSpPr>
          <p:cNvPr id="11" name="直線コネクタ 10">
            <a:extLst>
              <a:ext uri="{FF2B5EF4-FFF2-40B4-BE49-F238E27FC236}">
                <a16:creationId xmlns:a16="http://schemas.microsoft.com/office/drawing/2014/main" id="{519805FF-562F-789B-3768-441285A87A10}"/>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3" name="オーディオ 42">
            <a:hlinkClick r:id="" action="ppaction://media"/>
            <a:extLst>
              <a:ext uri="{FF2B5EF4-FFF2-40B4-BE49-F238E27FC236}">
                <a16:creationId xmlns:a16="http://schemas.microsoft.com/office/drawing/2014/main" id="{BD85F159-A035-D706-84AA-B6EB03D3355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48774559"/>
      </p:ext>
    </p:extLst>
  </p:cSld>
  <p:clrMapOvr>
    <a:masterClrMapping/>
  </p:clrMapOvr>
  <mc:AlternateContent xmlns:mc="http://schemas.openxmlformats.org/markup-compatibility/2006" xmlns:p14="http://schemas.microsoft.com/office/powerpoint/2010/main">
    <mc:Choice Requires="p14">
      <p:transition spd="slow" p14:dur="2000" advTm="28329"/>
    </mc:Choice>
    <mc:Fallback xmlns="">
      <p:transition spd="slow" advTm="2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78562" y="2108134"/>
            <a:ext cx="8624138" cy="2180294"/>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p:cNvPicPr/>
          <p:nvPr/>
        </p:nvPicPr>
        <p:blipFill rotWithShape="1">
          <a:blip r:embed="rId5" cstate="print">
            <a:extLst>
              <a:ext uri="{28A0092B-C50C-407E-A947-70E740481C1C}">
                <a14:useLocalDpi xmlns:a14="http://schemas.microsoft.com/office/drawing/2010/main" val="0"/>
              </a:ext>
            </a:extLst>
          </a:blip>
          <a:srcRect t="11538" r="50115" b="1"/>
          <a:stretch/>
        </p:blipFill>
        <p:spPr bwMode="auto">
          <a:xfrm rot="5400000">
            <a:off x="1003867" y="4270491"/>
            <a:ext cx="1919315" cy="2552306"/>
          </a:xfrm>
          <a:prstGeom prst="rect">
            <a:avLst/>
          </a:prstGeom>
          <a:ln>
            <a:noFill/>
          </a:ln>
          <a:effectLst>
            <a:softEdge rad="112500"/>
          </a:effectLst>
          <a:extLst>
            <a:ext uri="{53640926-AAD7-44D8-BBD7-CCE9431645EC}">
              <a14:shadowObscured xmlns:a14="http://schemas.microsoft.com/office/drawing/2010/main"/>
            </a:ext>
          </a:extLst>
        </p:spPr>
      </p:pic>
      <p:sp>
        <p:nvSpPr>
          <p:cNvPr id="2" name="タイトル 1"/>
          <p:cNvSpPr>
            <a:spLocks noGrp="1"/>
          </p:cNvSpPr>
          <p:nvPr>
            <p:ph type="title"/>
          </p:nvPr>
        </p:nvSpPr>
        <p:spPr>
          <a:xfrm>
            <a:off x="309489" y="1520963"/>
            <a:ext cx="7286719" cy="516479"/>
          </a:xfrm>
        </p:spPr>
        <p:txBody>
          <a:bodyPr anchor="t">
            <a:normAutofit/>
          </a:bodyPr>
          <a:lstStyle/>
          <a:p>
            <a:r>
              <a:rPr kumimoji="1" lang="ja-JP" altLang="en-US" sz="2000" b="1" dirty="0">
                <a:latin typeface="メイリオ" panose="020B0604030504040204" pitchFamily="50" charset="-128"/>
                <a:ea typeface="メイリオ" panose="020B0604030504040204" pitchFamily="50" charset="-128"/>
              </a:rPr>
              <a:t>方向性</a:t>
            </a:r>
            <a:r>
              <a:rPr lang="ja-JP" altLang="en-US" sz="2000" b="1" dirty="0">
                <a:latin typeface="メイリオ" panose="020B0604030504040204" pitchFamily="50" charset="-128"/>
                <a:ea typeface="メイリオ" panose="020B0604030504040204" pitchFamily="50" charset="-128"/>
              </a:rPr>
              <a:t>２：千里ニュータウンの地区センター機能を充実する</a:t>
            </a:r>
          </a:p>
        </p:txBody>
      </p:sp>
      <p:sp>
        <p:nvSpPr>
          <p:cNvPr id="5" name="コンテンツ プレースホルダー 2"/>
          <p:cNvSpPr>
            <a:spLocks noGrp="1"/>
          </p:cNvSpPr>
          <p:nvPr>
            <p:ph idx="1"/>
          </p:nvPr>
        </p:nvSpPr>
        <p:spPr>
          <a:xfrm>
            <a:off x="352839" y="2243069"/>
            <a:ext cx="8363321" cy="1916458"/>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千里に住まう多世代のニーズを満たす生活利便機能を充実する。</a:t>
            </a:r>
          </a:p>
          <a:p>
            <a:pPr>
              <a:lnSpc>
                <a:spcPct val="100000"/>
              </a:lnSpc>
            </a:pPr>
            <a:r>
              <a:rPr lang="ja-JP" altLang="en-US" sz="1800" spc="-100" dirty="0">
                <a:latin typeface="メイリオ" panose="020B0604030504040204" pitchFamily="50" charset="-128"/>
                <a:ea typeface="メイリオ" panose="020B0604030504040204" pitchFamily="50" charset="-128"/>
              </a:rPr>
              <a:t>多様な都市魅力や価値を創造する文化交流機能を充実する。</a:t>
            </a:r>
          </a:p>
          <a:p>
            <a:pPr>
              <a:lnSpc>
                <a:spcPct val="100000"/>
              </a:lnSpc>
            </a:pPr>
            <a:r>
              <a:rPr lang="ja-JP" altLang="en-US" sz="1800" dirty="0">
                <a:latin typeface="メイリオ" panose="020B0604030504040204" pitchFamily="50" charset="-128"/>
                <a:ea typeface="メイリオ" panose="020B0604030504040204" pitchFamily="50" charset="-128"/>
              </a:rPr>
              <a:t>駐車場の適正な配置・運用により、交通負荷を低減する。</a:t>
            </a:r>
          </a:p>
          <a:p>
            <a:pPr>
              <a:lnSpc>
                <a:spcPct val="100000"/>
              </a:lnSpc>
            </a:pPr>
            <a:r>
              <a:rPr lang="ja-JP" altLang="en-US" sz="1800" dirty="0">
                <a:latin typeface="メイリオ" panose="020B0604030504040204" pitchFamily="50" charset="-128"/>
                <a:ea typeface="メイリオ" panose="020B0604030504040204" pitchFamily="50" charset="-128"/>
              </a:rPr>
              <a:t>自転車・バイクのアクセス動線に応じた利用しやすい自転車駐車場等を整備する。</a:t>
            </a:r>
          </a:p>
        </p:txBody>
      </p:sp>
      <p:pic>
        <p:nvPicPr>
          <p:cNvPr id="6" name="図 5"/>
          <p:cNvPicPr/>
          <p:nvPr/>
        </p:nvPicPr>
        <p:blipFill>
          <a:blip r:embed="rId6" cstate="print">
            <a:extLst>
              <a:ext uri="{28A0092B-C50C-407E-A947-70E740481C1C}">
                <a14:useLocalDpi xmlns:a14="http://schemas.microsoft.com/office/drawing/2010/main" val="0"/>
              </a:ext>
            </a:extLst>
          </a:blip>
          <a:stretch>
            <a:fillRect/>
          </a:stretch>
        </p:blipFill>
        <p:spPr>
          <a:xfrm>
            <a:off x="3298400" y="4586986"/>
            <a:ext cx="2559620" cy="1919316"/>
          </a:xfrm>
          <a:prstGeom prst="rect">
            <a:avLst/>
          </a:prstGeom>
          <a:ln>
            <a:noFill/>
          </a:ln>
          <a:effectLst>
            <a:softEdge rad="112500"/>
          </a:effectLst>
        </p:spPr>
      </p:pic>
      <p:pic>
        <p:nvPicPr>
          <p:cNvPr id="7" name="図 6"/>
          <p:cNvPicPr/>
          <p:nvPr/>
        </p:nvPicPr>
        <p:blipFill rotWithShape="1">
          <a:blip r:embed="rId7" cstate="print">
            <a:extLst>
              <a:ext uri="{28A0092B-C50C-407E-A947-70E740481C1C}">
                <a14:useLocalDpi xmlns:a14="http://schemas.microsoft.com/office/drawing/2010/main" val="0"/>
              </a:ext>
            </a:extLst>
          </a:blip>
          <a:srcRect l="8754" t="9338"/>
          <a:stretch/>
        </p:blipFill>
        <p:spPr bwMode="auto">
          <a:xfrm>
            <a:off x="5916742" y="4582358"/>
            <a:ext cx="2581505" cy="1923944"/>
          </a:xfrm>
          <a:prstGeom prst="rect">
            <a:avLst/>
          </a:prstGeom>
          <a:ln>
            <a:noFill/>
          </a:ln>
          <a:effectLst>
            <a:softEdge rad="112500"/>
          </a:effectLst>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BF13EA28-8018-BC93-1500-61AF7CDDA284}"/>
              </a:ext>
            </a:extLst>
          </p:cNvPr>
          <p:cNvSpPr>
            <a:spLocks noGrp="1"/>
          </p:cNvSpPr>
          <p:nvPr>
            <p:ph type="sldNum" sz="quarter" idx="12"/>
          </p:nvPr>
        </p:nvSpPr>
        <p:spPr/>
        <p:txBody>
          <a:bodyPr/>
          <a:lstStyle/>
          <a:p>
            <a:fld id="{C78F2D1F-20F6-49FC-9198-62F80DEE6B28}" type="slidenum">
              <a:rPr kumimoji="1" lang="ja-JP" altLang="en-US" smtClean="0"/>
              <a:t>12</a:t>
            </a:fld>
            <a:endParaRPr kumimoji="1" lang="ja-JP" altLang="en-US"/>
          </a:p>
        </p:txBody>
      </p:sp>
      <p:sp>
        <p:nvSpPr>
          <p:cNvPr id="10" name="タイトル 6">
            <a:extLst>
              <a:ext uri="{FF2B5EF4-FFF2-40B4-BE49-F238E27FC236}">
                <a16:creationId xmlns:a16="http://schemas.microsoft.com/office/drawing/2014/main" id="{4EC3AB14-697D-0953-C8F2-EF1AF1AE98B6}"/>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rPr>
              <a:t>第３章　まちづくりの取組み方針</a:t>
            </a:r>
            <a:endParaRPr lang="ja-JP" altLang="en-US" sz="2800" dirty="0">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56A2C290-F0E1-CB0D-84CF-8A2CFA383771}"/>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1" name="オーディオ 40">
            <a:hlinkClick r:id="" action="ppaction://media"/>
            <a:extLst>
              <a:ext uri="{FF2B5EF4-FFF2-40B4-BE49-F238E27FC236}">
                <a16:creationId xmlns:a16="http://schemas.microsoft.com/office/drawing/2014/main" id="{90F0887C-5C29-4061-62C7-F66BF53EBC4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81815262"/>
      </p:ext>
    </p:extLst>
  </p:cSld>
  <p:clrMapOvr>
    <a:masterClrMapping/>
  </p:clrMapOvr>
  <mc:AlternateContent xmlns:mc="http://schemas.openxmlformats.org/markup-compatibility/2006" xmlns:p14="http://schemas.microsoft.com/office/powerpoint/2010/main">
    <mc:Choice Requires="p14">
      <p:transition spd="slow" p14:dur="2000" advTm="21012"/>
    </mc:Choice>
    <mc:Fallback xmlns="">
      <p:transition spd="slow" advTm="2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78562" y="2146851"/>
            <a:ext cx="8624138" cy="2365799"/>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 name="図 3"/>
          <p:cNvPicPr/>
          <p:nvPr/>
        </p:nvPicPr>
        <p:blipFill>
          <a:blip r:embed="rId5" cstate="print">
            <a:extLst>
              <a:ext uri="{28A0092B-C50C-407E-A947-70E740481C1C}">
                <a14:useLocalDpi xmlns:a14="http://schemas.microsoft.com/office/drawing/2010/main" val="0"/>
              </a:ext>
            </a:extLst>
          </a:blip>
          <a:stretch>
            <a:fillRect/>
          </a:stretch>
        </p:blipFill>
        <p:spPr>
          <a:xfrm>
            <a:off x="687372" y="4586986"/>
            <a:ext cx="2552306" cy="1914230"/>
          </a:xfrm>
          <a:prstGeom prst="rect">
            <a:avLst/>
          </a:prstGeom>
          <a:ln>
            <a:noFill/>
          </a:ln>
          <a:effectLst>
            <a:softEdge rad="112500"/>
          </a:effectLst>
        </p:spPr>
      </p:pic>
      <p:sp>
        <p:nvSpPr>
          <p:cNvPr id="2" name="タイトル 1"/>
          <p:cNvSpPr>
            <a:spLocks noGrp="1"/>
          </p:cNvSpPr>
          <p:nvPr>
            <p:ph type="title"/>
          </p:nvPr>
        </p:nvSpPr>
        <p:spPr>
          <a:xfrm>
            <a:off x="309489" y="1528137"/>
            <a:ext cx="6856090" cy="401000"/>
          </a:xfrm>
        </p:spPr>
        <p:txBody>
          <a:bodyPr anchor="t">
            <a:normAutofit/>
          </a:bodyPr>
          <a:lstStyle/>
          <a:p>
            <a:r>
              <a:rPr lang="ja-JP" altLang="en-US" sz="2000" b="1" dirty="0">
                <a:latin typeface="メイリオ" panose="020B0604030504040204" pitchFamily="50" charset="-128"/>
                <a:ea typeface="メイリオ" panose="020B0604030504040204" pitchFamily="50" charset="-128"/>
              </a:rPr>
              <a:t>方向性３：快適な回遊動線や広場空間を充実・再構築する</a:t>
            </a:r>
          </a:p>
        </p:txBody>
      </p:sp>
      <p:sp>
        <p:nvSpPr>
          <p:cNvPr id="5" name="コンテンツ プレースホルダー 2"/>
          <p:cNvSpPr>
            <a:spLocks noGrp="1"/>
          </p:cNvSpPr>
          <p:nvPr>
            <p:ph idx="1"/>
          </p:nvPr>
        </p:nvSpPr>
        <p:spPr>
          <a:xfrm>
            <a:off x="373285" y="2223881"/>
            <a:ext cx="8198648" cy="2165192"/>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高質で連続した歩行者ネットワークの拡充により、地区全体の回遊性を高める。</a:t>
            </a:r>
          </a:p>
          <a:p>
            <a:pPr>
              <a:lnSpc>
                <a:spcPct val="100000"/>
              </a:lnSpc>
            </a:pPr>
            <a:r>
              <a:rPr lang="ja-JP" altLang="en-US" sz="1800" dirty="0">
                <a:latin typeface="メイリオ" panose="020B0604030504040204" pitchFamily="50" charset="-128"/>
                <a:ea typeface="メイリオ" panose="020B0604030504040204" pitchFamily="50" charset="-128"/>
              </a:rPr>
              <a:t>デッキを含む歩行者動線に沿って賑わいや潤いのある連続した街並みを形成する。</a:t>
            </a:r>
          </a:p>
          <a:p>
            <a:pPr>
              <a:lnSpc>
                <a:spcPct val="100000"/>
              </a:lnSpc>
            </a:pPr>
            <a:r>
              <a:rPr lang="ja-JP" altLang="en-US" sz="1800" dirty="0">
                <a:latin typeface="メイリオ" panose="020B0604030504040204" pitchFamily="50" charset="-128"/>
                <a:ea typeface="メイリオ" panose="020B0604030504040204" pitchFamily="50" charset="-128"/>
              </a:rPr>
              <a:t>周辺の緑豊かな環境と連携した、緑の回遊ネットワークや憩いの場を創出する。</a:t>
            </a:r>
          </a:p>
        </p:txBody>
      </p:sp>
      <p:pic>
        <p:nvPicPr>
          <p:cNvPr id="6" name="図 5"/>
          <p:cNvPicPr/>
          <p:nvPr/>
        </p:nvPicPr>
        <p:blipFill>
          <a:blip r:embed="rId6" cstate="print">
            <a:extLst>
              <a:ext uri="{28A0092B-C50C-407E-A947-70E740481C1C}">
                <a14:useLocalDpi xmlns:a14="http://schemas.microsoft.com/office/drawing/2010/main" val="0"/>
              </a:ext>
            </a:extLst>
          </a:blip>
          <a:stretch>
            <a:fillRect/>
          </a:stretch>
        </p:blipFill>
        <p:spPr>
          <a:xfrm>
            <a:off x="3298400" y="4586987"/>
            <a:ext cx="2551624" cy="1913518"/>
          </a:xfrm>
          <a:prstGeom prst="rect">
            <a:avLst/>
          </a:prstGeom>
          <a:ln>
            <a:noFill/>
          </a:ln>
          <a:effectLst>
            <a:softEdge rad="112500"/>
          </a:effectLst>
        </p:spPr>
      </p:pic>
      <p:pic>
        <p:nvPicPr>
          <p:cNvPr id="7" name="図 6"/>
          <p:cNvPicPr/>
          <p:nvPr/>
        </p:nvPicPr>
        <p:blipFill>
          <a:blip r:embed="rId7" cstate="print">
            <a:extLst>
              <a:ext uri="{28A0092B-C50C-407E-A947-70E740481C1C}">
                <a14:useLocalDpi xmlns:a14="http://schemas.microsoft.com/office/drawing/2010/main" val="0"/>
              </a:ext>
            </a:extLst>
          </a:blip>
          <a:stretch>
            <a:fillRect/>
          </a:stretch>
        </p:blipFill>
        <p:spPr>
          <a:xfrm>
            <a:off x="5908745" y="4586986"/>
            <a:ext cx="2551359" cy="1913519"/>
          </a:xfrm>
          <a:prstGeom prst="rect">
            <a:avLst/>
          </a:prstGeom>
          <a:ln>
            <a:noFill/>
          </a:ln>
          <a:effectLst>
            <a:softEdge rad="112500"/>
          </a:effectLst>
        </p:spPr>
      </p:pic>
      <p:sp>
        <p:nvSpPr>
          <p:cNvPr id="3" name="スライド番号プレースホルダー 2">
            <a:extLst>
              <a:ext uri="{FF2B5EF4-FFF2-40B4-BE49-F238E27FC236}">
                <a16:creationId xmlns:a16="http://schemas.microsoft.com/office/drawing/2014/main" id="{73EB46B1-159F-EFB0-5590-A9C32115F618}"/>
              </a:ext>
            </a:extLst>
          </p:cNvPr>
          <p:cNvSpPr>
            <a:spLocks noGrp="1"/>
          </p:cNvSpPr>
          <p:nvPr>
            <p:ph type="sldNum" sz="quarter" idx="12"/>
          </p:nvPr>
        </p:nvSpPr>
        <p:spPr/>
        <p:txBody>
          <a:bodyPr/>
          <a:lstStyle/>
          <a:p>
            <a:fld id="{C78F2D1F-20F6-49FC-9198-62F80DEE6B28}" type="slidenum">
              <a:rPr kumimoji="1" lang="ja-JP" altLang="en-US" smtClean="0"/>
              <a:t>13</a:t>
            </a:fld>
            <a:endParaRPr kumimoji="1" lang="ja-JP" altLang="en-US"/>
          </a:p>
        </p:txBody>
      </p:sp>
      <p:sp>
        <p:nvSpPr>
          <p:cNvPr id="9" name="タイトル 6">
            <a:extLst>
              <a:ext uri="{FF2B5EF4-FFF2-40B4-BE49-F238E27FC236}">
                <a16:creationId xmlns:a16="http://schemas.microsoft.com/office/drawing/2014/main" id="{4B90BF7D-CA26-F195-43E5-4B0DA5D29D61}"/>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rPr>
              <a:t>第３章　まちづくりの取組み方針</a:t>
            </a:r>
            <a:endParaRPr lang="ja-JP" altLang="en-US" sz="2800" dirty="0">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9C56B36B-36C8-6791-D500-FD69C694DAA0}"/>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1" name="オーディオ 30">
            <a:hlinkClick r:id="" action="ppaction://media"/>
            <a:extLst>
              <a:ext uri="{FF2B5EF4-FFF2-40B4-BE49-F238E27FC236}">
                <a16:creationId xmlns:a16="http://schemas.microsoft.com/office/drawing/2014/main" id="{72AE14DD-B2AF-AB73-4F8C-117C85E89F0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65327380"/>
      </p:ext>
    </p:extLst>
  </p:cSld>
  <p:clrMapOvr>
    <a:masterClrMapping/>
  </p:clrMapOvr>
  <mc:AlternateContent xmlns:mc="http://schemas.openxmlformats.org/markup-compatibility/2006" xmlns:p14="http://schemas.microsoft.com/office/powerpoint/2010/main">
    <mc:Choice Requires="p14">
      <p:transition spd="slow" p14:dur="2000" advTm="25752"/>
    </mc:Choice>
    <mc:Fallback xmlns="">
      <p:transition spd="slow" advTm="2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78562" y="2122004"/>
            <a:ext cx="8624138" cy="2773017"/>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278562" y="1514024"/>
            <a:ext cx="8736484" cy="662646"/>
          </a:xfrm>
        </p:spPr>
        <p:txBody>
          <a:bodyPr anchor="t">
            <a:normAutofit/>
          </a:bodyPr>
          <a:lstStyle/>
          <a:p>
            <a:r>
              <a:rPr kumimoji="1" lang="ja-JP" altLang="en-US" sz="2000" b="1" dirty="0">
                <a:latin typeface="メイリオ" panose="020B0604030504040204" pitchFamily="50" charset="-128"/>
                <a:ea typeface="メイリオ" panose="020B0604030504040204" pitchFamily="50" charset="-128"/>
              </a:rPr>
              <a:t>方向性</a:t>
            </a:r>
            <a:r>
              <a:rPr lang="ja-JP" altLang="en-US" sz="2000" b="1" dirty="0">
                <a:latin typeface="メイリオ" panose="020B0604030504040204" pitchFamily="50" charset="-128"/>
                <a:ea typeface="メイリオ" panose="020B0604030504040204" pitchFamily="50" charset="-128"/>
              </a:rPr>
              <a:t>４：環境配慮や防災性向上を目指したインフラ整備や取組みを</a:t>
            </a:r>
            <a:br>
              <a:rPr lang="en-US" altLang="ja-JP" sz="2000" b="1" dirty="0">
                <a:latin typeface="メイリオ" panose="020B0604030504040204" pitchFamily="50" charset="-128"/>
                <a:ea typeface="メイリオ" panose="020B0604030504040204" pitchFamily="50" charset="-128"/>
              </a:rPr>
            </a:br>
            <a:r>
              <a:rPr lang="ja-JP" altLang="en-US" sz="2000" b="1" dirty="0">
                <a:latin typeface="メイリオ" panose="020B0604030504040204" pitchFamily="50" charset="-128"/>
                <a:ea typeface="メイリオ" panose="020B0604030504040204" pitchFamily="50" charset="-128"/>
              </a:rPr>
              <a:t>　　　　　推進する</a:t>
            </a:r>
          </a:p>
        </p:txBody>
      </p:sp>
      <p:sp>
        <p:nvSpPr>
          <p:cNvPr id="5" name="コンテンツ プレースホルダー 2"/>
          <p:cNvSpPr>
            <a:spLocks noGrp="1"/>
          </p:cNvSpPr>
          <p:nvPr>
            <p:ph idx="1"/>
          </p:nvPr>
        </p:nvSpPr>
        <p:spPr>
          <a:xfrm>
            <a:off x="432352" y="2273394"/>
            <a:ext cx="8082998" cy="2621627"/>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施設の機能更新等にあわせて、効率的なエネルギー利用を促進する。</a:t>
            </a:r>
          </a:p>
          <a:p>
            <a:pPr>
              <a:lnSpc>
                <a:spcPct val="100000"/>
              </a:lnSpc>
            </a:pPr>
            <a:r>
              <a:rPr lang="ja-JP" altLang="en-US" sz="1800" dirty="0">
                <a:latin typeface="メイリオ" panose="020B0604030504040204" pitchFamily="50" charset="-128"/>
                <a:ea typeface="メイリオ" panose="020B0604030504040204" pitchFamily="50" charset="-128"/>
              </a:rPr>
              <a:t>環境に対する市民意識の更なる向上を図り、環境にやさしいライフスタイルを実践する。</a:t>
            </a:r>
          </a:p>
          <a:p>
            <a:pPr>
              <a:lnSpc>
                <a:spcPct val="100000"/>
              </a:lnSpc>
              <a:spcBef>
                <a:spcPts val="1800"/>
              </a:spcBef>
            </a:pPr>
            <a:r>
              <a:rPr lang="ja-JP" altLang="en-US" sz="1800" dirty="0">
                <a:latin typeface="メイリオ" panose="020B0604030504040204" pitchFamily="50" charset="-128"/>
                <a:ea typeface="メイリオ" panose="020B0604030504040204" pitchFamily="50" charset="-128"/>
              </a:rPr>
              <a:t>「人的被害の抑制」「立地企業の事業継続の確保」を図るため、災害対策の整備に取り組む。</a:t>
            </a:r>
          </a:p>
          <a:p>
            <a:pPr>
              <a:lnSpc>
                <a:spcPct val="100000"/>
              </a:lnSpc>
            </a:pPr>
            <a:r>
              <a:rPr lang="ja-JP" altLang="en-US" sz="1800" dirty="0">
                <a:latin typeface="メイリオ" panose="020B0604030504040204" pitchFamily="50" charset="-128"/>
                <a:ea typeface="メイリオ" panose="020B0604030504040204" pitchFamily="50" charset="-128"/>
              </a:rPr>
              <a:t>平常時から勉強会や訓練を定期的に開催し、防災意識の啓発・高揚や地域連携の強化を図る。</a:t>
            </a:r>
          </a:p>
        </p:txBody>
      </p:sp>
      <p:sp>
        <p:nvSpPr>
          <p:cNvPr id="3" name="スライド番号プレースホルダー 2">
            <a:extLst>
              <a:ext uri="{FF2B5EF4-FFF2-40B4-BE49-F238E27FC236}">
                <a16:creationId xmlns:a16="http://schemas.microsoft.com/office/drawing/2014/main" id="{AF2AB3A1-5CD6-17A3-C3F7-1EF7AEAB6DD0}"/>
              </a:ext>
            </a:extLst>
          </p:cNvPr>
          <p:cNvSpPr>
            <a:spLocks noGrp="1"/>
          </p:cNvSpPr>
          <p:nvPr>
            <p:ph type="sldNum" sz="quarter" idx="12"/>
          </p:nvPr>
        </p:nvSpPr>
        <p:spPr/>
        <p:txBody>
          <a:bodyPr/>
          <a:lstStyle/>
          <a:p>
            <a:fld id="{C78F2D1F-20F6-49FC-9198-62F80DEE6B28}" type="slidenum">
              <a:rPr kumimoji="1" lang="ja-JP" altLang="en-US" smtClean="0"/>
              <a:t>14</a:t>
            </a:fld>
            <a:endParaRPr kumimoji="1" lang="ja-JP" altLang="en-US"/>
          </a:p>
        </p:txBody>
      </p:sp>
      <p:sp>
        <p:nvSpPr>
          <p:cNvPr id="4" name="タイトル 6">
            <a:extLst>
              <a:ext uri="{FF2B5EF4-FFF2-40B4-BE49-F238E27FC236}">
                <a16:creationId xmlns:a16="http://schemas.microsoft.com/office/drawing/2014/main" id="{A674DDD2-2F5F-4D84-E36F-B9780C1119B8}"/>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第３章　まちづくりの取組み方針</a:t>
            </a:r>
          </a:p>
        </p:txBody>
      </p:sp>
      <p:cxnSp>
        <p:nvCxnSpPr>
          <p:cNvPr id="8" name="直線コネクタ 7">
            <a:extLst>
              <a:ext uri="{FF2B5EF4-FFF2-40B4-BE49-F238E27FC236}">
                <a16:creationId xmlns:a16="http://schemas.microsoft.com/office/drawing/2014/main" id="{2D7ED773-CD95-E1FC-5FFA-82D54E5AC11A}"/>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6" name="オーディオ 15">
            <a:hlinkClick r:id="" action="ppaction://media"/>
            <a:extLst>
              <a:ext uri="{FF2B5EF4-FFF2-40B4-BE49-F238E27FC236}">
                <a16:creationId xmlns:a16="http://schemas.microsoft.com/office/drawing/2014/main" id="{879D2D9C-E27C-DE52-CEED-0F784DB705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25049167"/>
      </p:ext>
    </p:extLst>
  </p:cSld>
  <p:clrMapOvr>
    <a:masterClrMapping/>
  </p:clrMapOvr>
  <mc:AlternateContent xmlns:mc="http://schemas.openxmlformats.org/markup-compatibility/2006" xmlns:p14="http://schemas.microsoft.com/office/powerpoint/2010/main">
    <mc:Choice Requires="p14">
      <p:transition spd="slow" p14:dur="2000" advTm="39982"/>
    </mc:Choice>
    <mc:Fallback xmlns="">
      <p:transition spd="slow" advTm="3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78562" y="2042491"/>
            <a:ext cx="8624138" cy="2408465"/>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309489" y="1462949"/>
            <a:ext cx="8685099" cy="443512"/>
          </a:xfrm>
        </p:spPr>
        <p:txBody>
          <a:bodyPr anchor="t">
            <a:normAutofit/>
          </a:bodyPr>
          <a:lstStyle/>
          <a:p>
            <a:r>
              <a:rPr lang="ja-JP" altLang="en-US" sz="1800" b="1" dirty="0">
                <a:latin typeface="メイリオ" panose="020B0604030504040204" pitchFamily="50" charset="-128"/>
                <a:ea typeface="メイリオ" panose="020B0604030504040204" pitchFamily="50" charset="-128"/>
              </a:rPr>
              <a:t>方向性５：エリアマネジメントや市民参加により持続的・発展的にまちを育てる</a:t>
            </a:r>
          </a:p>
        </p:txBody>
      </p:sp>
      <p:sp>
        <p:nvSpPr>
          <p:cNvPr id="5" name="コンテンツ プレースホルダー 2"/>
          <p:cNvSpPr>
            <a:spLocks noGrp="1"/>
          </p:cNvSpPr>
          <p:nvPr>
            <p:ph idx="1"/>
          </p:nvPr>
        </p:nvSpPr>
        <p:spPr>
          <a:xfrm>
            <a:off x="449572" y="2235615"/>
            <a:ext cx="8053956" cy="2132041"/>
          </a:xfrm>
        </p:spPr>
        <p:txBody>
          <a:bodyPr>
            <a:normAutofit/>
          </a:bodyPr>
          <a:lstStyle/>
          <a:p>
            <a:pPr>
              <a:lnSpc>
                <a:spcPct val="110000"/>
              </a:lnSpc>
            </a:pPr>
            <a:r>
              <a:rPr lang="ja-JP" altLang="en-US" sz="1800" dirty="0">
                <a:latin typeface="メイリオ" panose="020B0604030504040204" pitchFamily="50" charset="-128"/>
                <a:ea typeface="メイリオ" panose="020B0604030504040204" pitchFamily="50" charset="-128"/>
              </a:rPr>
              <a:t>地域・事業者等が連携し、パブリックスペースの利活用を促進することで、地区全体での賑わい創出・情報発信に取り組む。</a:t>
            </a:r>
            <a:r>
              <a:rPr lang="ja-JP" altLang="en-US" sz="1800" dirty="0">
                <a:solidFill>
                  <a:srgbClr val="0070C0"/>
                </a:solidFill>
                <a:latin typeface="メイリオ" panose="020B0604030504040204" pitchFamily="50" charset="-128"/>
                <a:ea typeface="メイリオ" panose="020B0604030504040204" pitchFamily="50" charset="-128"/>
              </a:rPr>
              <a:t>（イベント等の企画・運営、エリアプロモーション等）</a:t>
            </a:r>
          </a:p>
          <a:p>
            <a:pPr>
              <a:lnSpc>
                <a:spcPct val="110000"/>
              </a:lnSpc>
            </a:pPr>
            <a:r>
              <a:rPr lang="ja-JP" altLang="en-US" sz="1800" dirty="0">
                <a:latin typeface="メイリオ" panose="020B0604030504040204" pitchFamily="50" charset="-128"/>
                <a:ea typeface="メイリオ" panose="020B0604030504040204" pitchFamily="50" charset="-128"/>
              </a:rPr>
              <a:t>公共空間の質の高い維持管理・改善により、地区内の快適性・回遊性を向上する。</a:t>
            </a:r>
            <a:r>
              <a:rPr lang="ja-JP" altLang="en-US" sz="1800" dirty="0">
                <a:solidFill>
                  <a:srgbClr val="0070C0"/>
                </a:solidFill>
                <a:latin typeface="メイリオ" panose="020B0604030504040204" pitchFamily="50" charset="-128"/>
                <a:ea typeface="メイリオ" panose="020B0604030504040204" pitchFamily="50" charset="-128"/>
              </a:rPr>
              <a:t>（広告物・サインの自主ルール策定、清掃等の管理水準の向上、放置自転車対策等）</a:t>
            </a:r>
          </a:p>
        </p:txBody>
      </p:sp>
      <p:pic>
        <p:nvPicPr>
          <p:cNvPr id="4" name="図 3" descr="C:\Users\HBP5\Desktop\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372" y="4586986"/>
            <a:ext cx="2549886" cy="1913519"/>
          </a:xfrm>
          <a:prstGeom prst="rect">
            <a:avLst/>
          </a:prstGeom>
          <a:ln>
            <a:noFill/>
          </a:ln>
          <a:effectLst>
            <a:softEdge rad="112500"/>
          </a:effectLst>
        </p:spPr>
      </p:pic>
      <p:pic>
        <p:nvPicPr>
          <p:cNvPr id="6" name="図 5"/>
          <p:cNvPicPr/>
          <p:nvPr/>
        </p:nvPicPr>
        <p:blipFill rotWithShape="1">
          <a:blip r:embed="rId6" cstate="print">
            <a:extLst>
              <a:ext uri="{28A0092B-C50C-407E-A947-70E740481C1C}">
                <a14:useLocalDpi xmlns:a14="http://schemas.microsoft.com/office/drawing/2010/main" val="0"/>
              </a:ext>
            </a:extLst>
          </a:blip>
          <a:srcRect b="28806"/>
          <a:stretch/>
        </p:blipFill>
        <p:spPr bwMode="auto">
          <a:xfrm>
            <a:off x="3327726" y="4586986"/>
            <a:ext cx="5598160" cy="1915160"/>
          </a:xfrm>
          <a:prstGeom prst="rect">
            <a:avLst/>
          </a:prstGeom>
          <a:noFill/>
          <a:ln>
            <a:noFill/>
          </a:ln>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55E6A623-A939-CA73-CD58-03BA18F5B486}"/>
              </a:ext>
            </a:extLst>
          </p:cNvPr>
          <p:cNvSpPr>
            <a:spLocks noGrp="1"/>
          </p:cNvSpPr>
          <p:nvPr>
            <p:ph type="sldNum" sz="quarter" idx="12"/>
          </p:nvPr>
        </p:nvSpPr>
        <p:spPr/>
        <p:txBody>
          <a:bodyPr/>
          <a:lstStyle/>
          <a:p>
            <a:fld id="{C78F2D1F-20F6-49FC-9198-62F80DEE6B28}" type="slidenum">
              <a:rPr kumimoji="1" lang="ja-JP" altLang="en-US" smtClean="0"/>
              <a:t>15</a:t>
            </a:fld>
            <a:endParaRPr kumimoji="1" lang="ja-JP" altLang="en-US"/>
          </a:p>
        </p:txBody>
      </p:sp>
      <p:sp>
        <p:nvSpPr>
          <p:cNvPr id="9" name="タイトル 6">
            <a:extLst>
              <a:ext uri="{FF2B5EF4-FFF2-40B4-BE49-F238E27FC236}">
                <a16:creationId xmlns:a16="http://schemas.microsoft.com/office/drawing/2014/main" id="{8654F269-C702-6503-E565-7FA7146614D2}"/>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rPr>
              <a:t>第３章　まちづくりの取組み方針</a:t>
            </a:r>
            <a:endParaRPr lang="ja-JP" altLang="en-US" sz="2800" dirty="0">
              <a:latin typeface="Meiryo UI" panose="020B0604030504040204" pitchFamily="50" charset="-128"/>
              <a:ea typeface="Meiryo UI" panose="020B0604030504040204" pitchFamily="50" charset="-128"/>
            </a:endParaRPr>
          </a:p>
        </p:txBody>
      </p:sp>
      <p:cxnSp>
        <p:nvCxnSpPr>
          <p:cNvPr id="10" name="直線コネクタ 9">
            <a:extLst>
              <a:ext uri="{FF2B5EF4-FFF2-40B4-BE49-F238E27FC236}">
                <a16:creationId xmlns:a16="http://schemas.microsoft.com/office/drawing/2014/main" id="{2F0A2521-AD7D-A7A6-28CC-4DC258BE1193}"/>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3" name="オーディオ 32">
            <a:hlinkClick r:id="" action="ppaction://media"/>
            <a:extLst>
              <a:ext uri="{FF2B5EF4-FFF2-40B4-BE49-F238E27FC236}">
                <a16:creationId xmlns:a16="http://schemas.microsoft.com/office/drawing/2014/main" id="{8C17ECA1-A6E2-DA5F-306D-67646EC0F8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78572525"/>
      </p:ext>
    </p:extLst>
  </p:cSld>
  <p:clrMapOvr>
    <a:masterClrMapping/>
  </p:clrMapOvr>
  <mc:AlternateContent xmlns:mc="http://schemas.openxmlformats.org/markup-compatibility/2006" xmlns:p14="http://schemas.microsoft.com/office/powerpoint/2010/main">
    <mc:Choice Requires="p14">
      <p:transition spd="slow" p14:dur="2000" advTm="43276"/>
    </mc:Choice>
    <mc:Fallback xmlns="">
      <p:transition spd="slow" advTm="4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a:spLocks noGrp="1"/>
          </p:cNvSpPr>
          <p:nvPr>
            <p:ph idx="1"/>
          </p:nvPr>
        </p:nvSpPr>
        <p:spPr>
          <a:xfrm>
            <a:off x="326571" y="1362043"/>
            <a:ext cx="8490857" cy="2412933"/>
          </a:xfrm>
        </p:spPr>
        <p:txBody>
          <a:bodyPr vert="horz" lIns="91440" tIns="45720" rIns="91440" bIns="45720" rtlCol="0">
            <a:noAutofit/>
          </a:bodyPr>
          <a:lstStyle/>
          <a:p>
            <a:pPr>
              <a:lnSpc>
                <a:spcPct val="110000"/>
              </a:lnSpc>
            </a:pPr>
            <a:r>
              <a:rPr lang="ja-JP" altLang="en-US" sz="2000" dirty="0">
                <a:latin typeface="メイリオ" panose="020B0604030504040204" pitchFamily="50" charset="-128"/>
                <a:ea typeface="メイリオ" panose="020B0604030504040204" pitchFamily="50" charset="-128"/>
              </a:rPr>
              <a:t>地区の活性化に向けた各種事業は、事業実施主体が</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基本計画</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に基づき実施する。</a:t>
            </a:r>
          </a:p>
          <a:p>
            <a:pPr>
              <a:lnSpc>
                <a:spcPct val="110000"/>
              </a:lnSpc>
            </a:pPr>
            <a:r>
              <a:rPr lang="ja-JP" altLang="en-US" sz="2000" dirty="0">
                <a:latin typeface="メイリオ" panose="020B0604030504040204" pitchFamily="50" charset="-128"/>
                <a:ea typeface="メイリオ" panose="020B0604030504040204" pitchFamily="50" charset="-128"/>
              </a:rPr>
              <a:t>協議会は、その進行管理を主な役割とし、事業の実現に向けた協議・調整等に取り組む。</a:t>
            </a:r>
          </a:p>
          <a:p>
            <a:pPr>
              <a:lnSpc>
                <a:spcPct val="110000"/>
              </a:lnSpc>
            </a:pPr>
            <a:r>
              <a:rPr lang="ja-JP" altLang="en-US" sz="2000" dirty="0">
                <a:latin typeface="メイリオ" panose="020B0604030504040204" pitchFamily="50" charset="-128"/>
                <a:ea typeface="メイリオ" panose="020B0604030504040204" pitchFamily="50" charset="-128"/>
              </a:rPr>
              <a:t>今後、事業の進捗に応じて効率的・効果的な組織の再編を行い、地区の将来像の実現に取り組んでいく。</a:t>
            </a:r>
          </a:p>
        </p:txBody>
      </p:sp>
      <p:pic>
        <p:nvPicPr>
          <p:cNvPr id="3" name="図 2">
            <a:extLst>
              <a:ext uri="{FF2B5EF4-FFF2-40B4-BE49-F238E27FC236}">
                <a16:creationId xmlns:a16="http://schemas.microsoft.com/office/drawing/2014/main" id="{58B40487-3413-4268-6B53-218B87F40821}"/>
              </a:ext>
            </a:extLst>
          </p:cNvPr>
          <p:cNvPicPr>
            <a:picLocks noChangeAspect="1"/>
          </p:cNvPicPr>
          <p:nvPr/>
        </p:nvPicPr>
        <p:blipFill rotWithShape="1">
          <a:blip r:embed="rId5"/>
          <a:srcRect l="3042" r="4816"/>
          <a:stretch/>
        </p:blipFill>
        <p:spPr>
          <a:xfrm>
            <a:off x="326571" y="3595523"/>
            <a:ext cx="7767906" cy="3023128"/>
          </a:xfrm>
          <a:prstGeom prst="rect">
            <a:avLst/>
          </a:prstGeom>
        </p:spPr>
      </p:pic>
      <p:sp>
        <p:nvSpPr>
          <p:cNvPr id="24" name="テキスト ボックス 23"/>
          <p:cNvSpPr txBox="1"/>
          <p:nvPr/>
        </p:nvSpPr>
        <p:spPr>
          <a:xfrm>
            <a:off x="5732129" y="5881691"/>
            <a:ext cx="2723823" cy="369332"/>
          </a:xfrm>
          <a:prstGeom prst="rect">
            <a:avLst/>
          </a:prstGeom>
          <a:noFill/>
          <a:ln>
            <a:noFill/>
          </a:ln>
          <a:effectLst/>
        </p:spPr>
        <p:txBody>
          <a:bodyPr wrap="none" rtlCol="0">
            <a:spAutoFit/>
          </a:bodyPr>
          <a:lstStyle/>
          <a:p>
            <a:pPr algn="ctr"/>
            <a:r>
              <a:rPr lang="ja-JP" altLang="en-US" b="1" dirty="0">
                <a:solidFill>
                  <a:sysClr val="windowText" lastClr="000000"/>
                </a:solidFill>
                <a:latin typeface="メイリオ" panose="020B0604030504040204" pitchFamily="50" charset="-128"/>
                <a:ea typeface="メイリオ" panose="020B0604030504040204" pitchFamily="50" charset="-128"/>
              </a:rPr>
              <a:t>現行の推進体制イメージ</a:t>
            </a:r>
            <a:endParaRPr kumimoji="1" lang="ja-JP" altLang="en-US" b="1" dirty="0">
              <a:solidFill>
                <a:sysClr val="windowText" lastClr="000000"/>
              </a:solidFill>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676E664E-1EE6-991C-05C8-851974A83C9A}"/>
              </a:ext>
            </a:extLst>
          </p:cNvPr>
          <p:cNvSpPr>
            <a:spLocks noGrp="1"/>
          </p:cNvSpPr>
          <p:nvPr>
            <p:ph type="sldNum" sz="quarter" idx="12"/>
          </p:nvPr>
        </p:nvSpPr>
        <p:spPr/>
        <p:txBody>
          <a:bodyPr/>
          <a:lstStyle/>
          <a:p>
            <a:fld id="{C78F2D1F-20F6-49FC-9198-62F80DEE6B28}" type="slidenum">
              <a:rPr kumimoji="1" lang="ja-JP" altLang="en-US" smtClean="0"/>
              <a:t>16</a:t>
            </a:fld>
            <a:endParaRPr kumimoji="1" lang="ja-JP" altLang="en-US"/>
          </a:p>
        </p:txBody>
      </p:sp>
      <p:sp>
        <p:nvSpPr>
          <p:cNvPr id="4" name="タイトル 6">
            <a:extLst>
              <a:ext uri="{FF2B5EF4-FFF2-40B4-BE49-F238E27FC236}">
                <a16:creationId xmlns:a16="http://schemas.microsoft.com/office/drawing/2014/main" id="{73654C3C-078D-59C1-F9B1-82F0C6F22F67}"/>
              </a:ext>
            </a:extLst>
          </p:cNvPr>
          <p:cNvSpPr>
            <a:spLocks noGrp="1"/>
          </p:cNvSpPr>
          <p:nvPr>
            <p:ph type="title"/>
          </p:nvPr>
        </p:nvSpPr>
        <p:spPr>
          <a:xfrm>
            <a:off x="309489" y="669542"/>
            <a:ext cx="7886700" cy="516481"/>
          </a:xfrm>
        </p:spPr>
        <p:txBody>
          <a:bodyPr>
            <a:normAutofit/>
          </a:bodyPr>
          <a:lstStyle/>
          <a:p>
            <a:r>
              <a:rPr lang="ja-JP" altLang="en-US" sz="2800" dirty="0">
                <a:latin typeface="Meiryo UI" panose="020B0604030504040204" pitchFamily="50" charset="-128"/>
                <a:ea typeface="Meiryo UI" panose="020B0604030504040204" pitchFamily="50" charset="-128"/>
              </a:rPr>
              <a:t>第５章　</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基本計画</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の推進等</a:t>
            </a:r>
          </a:p>
        </p:txBody>
      </p:sp>
      <p:cxnSp>
        <p:nvCxnSpPr>
          <p:cNvPr id="5" name="直線コネクタ 4">
            <a:extLst>
              <a:ext uri="{FF2B5EF4-FFF2-40B4-BE49-F238E27FC236}">
                <a16:creationId xmlns:a16="http://schemas.microsoft.com/office/drawing/2014/main" id="{8F0EC44A-F07D-CB30-0B2F-A887F3A336CF}"/>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1" name="オーディオ 40">
            <a:hlinkClick r:id="" action="ppaction://media"/>
            <a:extLst>
              <a:ext uri="{FF2B5EF4-FFF2-40B4-BE49-F238E27FC236}">
                <a16:creationId xmlns:a16="http://schemas.microsoft.com/office/drawing/2014/main" id="{826C0EB2-CB97-5AF4-10C2-161531C7254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93514251"/>
      </p:ext>
    </p:extLst>
  </p:cSld>
  <p:clrMapOvr>
    <a:masterClrMapping/>
  </p:clrMapOvr>
  <mc:AlternateContent xmlns:mc="http://schemas.openxmlformats.org/markup-compatibility/2006" xmlns:p14="http://schemas.microsoft.com/office/powerpoint/2010/main">
    <mc:Choice Requires="p14">
      <p:transition spd="slow" p14:dur="2000" advTm="40592"/>
    </mc:Choice>
    <mc:Fallback xmlns="">
      <p:transition spd="slow" advTm="4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536633" y="2205939"/>
            <a:ext cx="8070733" cy="903391"/>
          </a:xfrm>
          <a:prstGeom prst="roundRect">
            <a:avLst>
              <a:gd name="adj" fmla="val 50000"/>
            </a:avLst>
          </a:prstGeom>
          <a:solidFill>
            <a:srgbClr val="DEEBF7">
              <a:alpha val="50196"/>
            </a:srgbClr>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1600"/>
              </a:lnSpc>
            </a:pPr>
            <a:r>
              <a:rPr lang="ja-JP" altLang="en-US" sz="2000" b="1" dirty="0">
                <a:solidFill>
                  <a:schemeClr val="tx1"/>
                </a:solidFill>
                <a:latin typeface="メイリオ" panose="020B0604030504040204" pitchFamily="50" charset="-128"/>
                <a:ea typeface="メイリオ" panose="020B0604030504040204" pitchFamily="50" charset="-128"/>
              </a:rPr>
              <a:t>都市格に適した高質で賑わいの絶えないまちを実現</a:t>
            </a:r>
          </a:p>
        </p:txBody>
      </p:sp>
      <p:sp>
        <p:nvSpPr>
          <p:cNvPr id="6" name="角丸四角形 5"/>
          <p:cNvSpPr/>
          <p:nvPr/>
        </p:nvSpPr>
        <p:spPr>
          <a:xfrm>
            <a:off x="536633" y="3227847"/>
            <a:ext cx="8070733" cy="903391"/>
          </a:xfrm>
          <a:prstGeom prst="roundRect">
            <a:avLst>
              <a:gd name="adj" fmla="val 50000"/>
            </a:avLst>
          </a:prstGeom>
          <a:solidFill>
            <a:srgbClr val="DEEBF7">
              <a:alpha val="50196"/>
            </a:srgbClr>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1600"/>
              </a:lnSpc>
            </a:pPr>
            <a:r>
              <a:rPr lang="ja-JP" altLang="en-US" sz="2000" b="1" dirty="0">
                <a:solidFill>
                  <a:schemeClr val="tx1"/>
                </a:solidFill>
                <a:latin typeface="メイリオ" panose="020B0604030504040204" pitchFamily="50" charset="-128"/>
                <a:ea typeface="メイリオ" panose="020B0604030504040204" pitchFamily="50" charset="-128"/>
              </a:rPr>
              <a:t>多様な魅力に富む競争力ある一大商業核を形成</a:t>
            </a:r>
          </a:p>
        </p:txBody>
      </p:sp>
      <p:sp>
        <p:nvSpPr>
          <p:cNvPr id="7" name="角丸四角形 6"/>
          <p:cNvSpPr/>
          <p:nvPr/>
        </p:nvSpPr>
        <p:spPr>
          <a:xfrm>
            <a:off x="536633" y="4232165"/>
            <a:ext cx="8070733" cy="903391"/>
          </a:xfrm>
          <a:prstGeom prst="roundRect">
            <a:avLst>
              <a:gd name="adj" fmla="val 50000"/>
            </a:avLst>
          </a:prstGeom>
          <a:solidFill>
            <a:srgbClr val="DEEBF7">
              <a:alpha val="50196"/>
            </a:srgbClr>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1600"/>
              </a:lnSpc>
            </a:pPr>
            <a:r>
              <a:rPr lang="ja-JP" altLang="en-US" b="1" spc="-100" dirty="0">
                <a:solidFill>
                  <a:schemeClr val="tx1"/>
                </a:solidFill>
                <a:latin typeface="メイリオ" panose="020B0604030504040204" pitchFamily="50" charset="-128"/>
                <a:ea typeface="メイリオ" panose="020B0604030504040204" pitchFamily="50" charset="-128"/>
              </a:rPr>
              <a:t>地区課題の解決にとどまらない未来志向のより良いまちづくり</a:t>
            </a:r>
          </a:p>
        </p:txBody>
      </p:sp>
      <p:sp>
        <p:nvSpPr>
          <p:cNvPr id="8" name="角丸四角形 7"/>
          <p:cNvSpPr/>
          <p:nvPr/>
        </p:nvSpPr>
        <p:spPr>
          <a:xfrm>
            <a:off x="536633" y="5245279"/>
            <a:ext cx="8070733" cy="903391"/>
          </a:xfrm>
          <a:prstGeom prst="roundRect">
            <a:avLst>
              <a:gd name="adj" fmla="val 50000"/>
            </a:avLst>
          </a:prstGeom>
          <a:solidFill>
            <a:srgbClr val="DEEBF7">
              <a:alpha val="50196"/>
            </a:srgbClr>
          </a:solidFill>
          <a:ln w="317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126000" rtlCol="0" anchor="ctr"/>
          <a:lstStyle/>
          <a:p>
            <a:pPr algn="ctr">
              <a:lnSpc>
                <a:spcPts val="1600"/>
              </a:lnSpc>
            </a:pPr>
            <a:r>
              <a:rPr lang="ja-JP" altLang="en-US" b="1" spc="-140" dirty="0">
                <a:solidFill>
                  <a:schemeClr val="tx1"/>
                </a:solidFill>
                <a:latin typeface="メイリオ" panose="020B0604030504040204" pitchFamily="50" charset="-128"/>
                <a:ea typeface="メイリオ" panose="020B0604030504040204" pitchFamily="50" charset="-128"/>
              </a:rPr>
              <a:t>回遊しやすい歩行者中心のまち、来街者や周辺居住者のサードプレイスを提供</a:t>
            </a:r>
          </a:p>
        </p:txBody>
      </p:sp>
      <p:sp>
        <p:nvSpPr>
          <p:cNvPr id="10" name="テキスト ボックス 9">
            <a:extLst>
              <a:ext uri="{FF2B5EF4-FFF2-40B4-BE49-F238E27FC236}">
                <a16:creationId xmlns:a16="http://schemas.microsoft.com/office/drawing/2014/main" id="{29590301-7295-FE8C-6558-D3DCD8B7C906}"/>
              </a:ext>
            </a:extLst>
          </p:cNvPr>
          <p:cNvSpPr txBox="1"/>
          <p:nvPr/>
        </p:nvSpPr>
        <p:spPr>
          <a:xfrm>
            <a:off x="2179690" y="1375232"/>
            <a:ext cx="4784617" cy="600164"/>
          </a:xfrm>
          <a:prstGeom prst="rect">
            <a:avLst/>
          </a:prstGeom>
          <a:noFill/>
        </p:spPr>
        <p:txBody>
          <a:bodyPr wrap="square" rtlCol="0">
            <a:spAutoFit/>
          </a:bodyPr>
          <a:lstStyle/>
          <a:p>
            <a:pPr>
              <a:lnSpc>
                <a:spcPct val="150000"/>
              </a:lnSpc>
            </a:pPr>
            <a:r>
              <a:rPr lang="ja-JP" altLang="en-US" sz="2400" b="1" dirty="0">
                <a:latin typeface="メイリオ" panose="020B0604030504040204" pitchFamily="50" charset="-128"/>
                <a:ea typeface="メイリオ" panose="020B0604030504040204" pitchFamily="50" charset="-128"/>
              </a:rPr>
              <a:t>千里中央地区の再整備コンセプト</a:t>
            </a:r>
            <a:endParaRPr kumimoji="1" lang="ja-JP" altLang="en-US" sz="2400" b="1" dirty="0">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5181C0D5-8665-ADB6-6F65-AC62121408F7}"/>
              </a:ext>
            </a:extLst>
          </p:cNvPr>
          <p:cNvSpPr>
            <a:spLocks noGrp="1"/>
          </p:cNvSpPr>
          <p:nvPr>
            <p:ph type="sldNum" sz="quarter" idx="12"/>
          </p:nvPr>
        </p:nvSpPr>
        <p:spPr/>
        <p:txBody>
          <a:bodyPr/>
          <a:lstStyle/>
          <a:p>
            <a:fld id="{C78F2D1F-20F6-49FC-9198-62F80DEE6B28}" type="slidenum">
              <a:rPr kumimoji="1" lang="ja-JP" altLang="en-US" smtClean="0"/>
              <a:t>17</a:t>
            </a:fld>
            <a:endParaRPr kumimoji="1" lang="ja-JP" altLang="en-US"/>
          </a:p>
        </p:txBody>
      </p:sp>
      <p:sp>
        <p:nvSpPr>
          <p:cNvPr id="3" name="タイトル 6">
            <a:extLst>
              <a:ext uri="{FF2B5EF4-FFF2-40B4-BE49-F238E27FC236}">
                <a16:creationId xmlns:a16="http://schemas.microsoft.com/office/drawing/2014/main" id="{45947C33-E325-9A09-6C52-CD119BB056C5}"/>
              </a:ext>
            </a:extLst>
          </p:cNvPr>
          <p:cNvSpPr>
            <a:spLocks noGrp="1"/>
          </p:cNvSpPr>
          <p:nvPr>
            <p:ph type="title"/>
          </p:nvPr>
        </p:nvSpPr>
        <p:spPr>
          <a:xfrm>
            <a:off x="309489" y="669542"/>
            <a:ext cx="7886700" cy="516481"/>
          </a:xfrm>
        </p:spPr>
        <p:txBody>
          <a:bodyPr>
            <a:normAutofit/>
          </a:bodyPr>
          <a:lstStyle/>
          <a:p>
            <a:r>
              <a:rPr lang="ja-JP" altLang="en-US" sz="2800" dirty="0">
                <a:latin typeface="Meiryo UI" panose="020B0604030504040204" pitchFamily="50" charset="-128"/>
                <a:ea typeface="Meiryo UI" panose="020B0604030504040204" pitchFamily="50" charset="-128"/>
              </a:rPr>
              <a:t>第４章　官民協働による千里中央地区の再整備</a:t>
            </a:r>
          </a:p>
        </p:txBody>
      </p:sp>
      <p:cxnSp>
        <p:nvCxnSpPr>
          <p:cNvPr id="5" name="直線コネクタ 4">
            <a:extLst>
              <a:ext uri="{FF2B5EF4-FFF2-40B4-BE49-F238E27FC236}">
                <a16:creationId xmlns:a16="http://schemas.microsoft.com/office/drawing/2014/main" id="{EB23AD90-1A6F-436A-6F8E-A32265500935}"/>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5" name="オーディオ 14">
            <a:hlinkClick r:id="" action="ppaction://media"/>
            <a:extLst>
              <a:ext uri="{FF2B5EF4-FFF2-40B4-BE49-F238E27FC236}">
                <a16:creationId xmlns:a16="http://schemas.microsoft.com/office/drawing/2014/main" id="{D9513426-D0DB-62DD-DF01-B5672697A1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04452102"/>
      </p:ext>
    </p:extLst>
  </p:cSld>
  <p:clrMapOvr>
    <a:masterClrMapping/>
  </p:clrMapOvr>
  <mc:AlternateContent xmlns:mc="http://schemas.openxmlformats.org/markup-compatibility/2006" xmlns:p14="http://schemas.microsoft.com/office/powerpoint/2010/main">
    <mc:Choice Requires="p14">
      <p:transition spd="slow" p14:dur="2000" advTm="35031"/>
    </mc:Choice>
    <mc:Fallback xmlns="">
      <p:transition spd="slow" advTm="35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6">
            <a:extLst>
              <a:ext uri="{FF2B5EF4-FFF2-40B4-BE49-F238E27FC236}">
                <a16:creationId xmlns:a16="http://schemas.microsoft.com/office/drawing/2014/main" id="{4E5DE36E-050A-3AE4-72C6-1FB4F86599E1}"/>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第４章　官民協働による千里中央地区の再整備</a:t>
            </a:r>
          </a:p>
        </p:txBody>
      </p:sp>
      <p:sp>
        <p:nvSpPr>
          <p:cNvPr id="6" name="正方形/長方形 5"/>
          <p:cNvSpPr/>
          <p:nvPr/>
        </p:nvSpPr>
        <p:spPr>
          <a:xfrm>
            <a:off x="278562" y="1948069"/>
            <a:ext cx="8624138" cy="4408281"/>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2992297" y="1389411"/>
            <a:ext cx="3159406" cy="558657"/>
          </a:xfrm>
        </p:spPr>
        <p:txBody>
          <a:bodyPr anchor="t">
            <a:normAutofit/>
          </a:bodyPr>
          <a:lstStyle/>
          <a:p>
            <a:pPr algn="ctr">
              <a:lnSpc>
                <a:spcPct val="100000"/>
              </a:lnSpc>
            </a:pP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施設配置計画</a:t>
            </a:r>
            <a:r>
              <a:rPr lang="en-US" altLang="ja-JP" sz="2800" b="1" dirty="0">
                <a:latin typeface="メイリオ" panose="020B0604030504040204" pitchFamily="50" charset="-128"/>
                <a:ea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endParaRPr>
          </a:p>
        </p:txBody>
      </p:sp>
      <p:sp>
        <p:nvSpPr>
          <p:cNvPr id="5" name="コンテンツ プレースホルダー 2"/>
          <p:cNvSpPr>
            <a:spLocks noGrp="1"/>
          </p:cNvSpPr>
          <p:nvPr>
            <p:ph idx="1"/>
          </p:nvPr>
        </p:nvSpPr>
        <p:spPr>
          <a:xfrm>
            <a:off x="241300" y="2044565"/>
            <a:ext cx="8661400" cy="4192239"/>
          </a:xfrm>
        </p:spPr>
        <p:txBody>
          <a:bodyPr>
            <a:noAutofit/>
          </a:bodyPr>
          <a:lstStyle/>
          <a:p>
            <a:pPr>
              <a:lnSpc>
                <a:spcPct val="100000"/>
              </a:lnSpc>
              <a:spcBef>
                <a:spcPts val="1200"/>
              </a:spcBef>
            </a:pPr>
            <a:r>
              <a:rPr lang="ja-JP" altLang="en-US" sz="1800" dirty="0">
                <a:latin typeface="メイリオ" panose="020B0604030504040204" pitchFamily="50" charset="-128"/>
                <a:ea typeface="メイリオ" panose="020B0604030504040204" pitchFamily="50" charset="-128"/>
              </a:rPr>
              <a:t>大街区化等による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商業施設等や公共施設等の適正な再配置</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Bef>
                <a:spcPts val="1200"/>
              </a:spcBef>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将来像として示す「新・千里スタイル」の実現に向けた都市拠点の形成、都市機能の再編・導入を行う</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Bef>
                <a:spcPts val="1200"/>
              </a:spcBef>
            </a:pPr>
            <a:r>
              <a:rPr lang="ja-JP" altLang="en-US" sz="1800" dirty="0">
                <a:latin typeface="メイリオ" panose="020B0604030504040204" pitchFamily="50" charset="-128"/>
                <a:ea typeface="メイリオ" panose="020B0604030504040204" pitchFamily="50" charset="-128"/>
              </a:rPr>
              <a:t>広場空間（セルシー広場を継承した新たな広場等）の整備や周辺環境と調和した緑化施設等の導入</a:t>
            </a:r>
            <a:endParaRPr lang="en-US" altLang="ja-JP" sz="1800" dirty="0">
              <a:latin typeface="メイリオ" panose="020B0604030504040204" pitchFamily="50" charset="-128"/>
              <a:ea typeface="メイリオ" panose="020B0604030504040204" pitchFamily="50" charset="-128"/>
            </a:endParaRPr>
          </a:p>
          <a:p>
            <a:pPr>
              <a:lnSpc>
                <a:spcPct val="100000"/>
              </a:lnSpc>
              <a:spcBef>
                <a:spcPts val="1200"/>
              </a:spcBef>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地区全体で偏りなく回遊が生まれ、賑わうよう、東西両街区に商業施設等を配置するとともに、新たに整備する多様な機能の融合・連携による相乗効果を図る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Bef>
                <a:spcPts val="1200"/>
              </a:spcBef>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施設間のバリアを極力感じさせないような一体感を持たせるとともに、地区全体で店舗・サービス等に一大商業核にふさわしい多様性を備え、周辺に立地する商業拠点並みの施設規模を確保</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Bef>
                <a:spcPts val="1200"/>
              </a:spcBef>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民間施設の更新等と一体的に公共施設の整備や都市機能の導入等を図り、再整備を効率化</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D11F7661-96FF-2ADA-4473-1A0639C318DB}"/>
              </a:ext>
            </a:extLst>
          </p:cNvPr>
          <p:cNvSpPr>
            <a:spLocks noGrp="1"/>
          </p:cNvSpPr>
          <p:nvPr>
            <p:ph type="sldNum" sz="quarter" idx="12"/>
          </p:nvPr>
        </p:nvSpPr>
        <p:spPr/>
        <p:txBody>
          <a:bodyPr/>
          <a:lstStyle/>
          <a:p>
            <a:fld id="{C78F2D1F-20F6-49FC-9198-62F80DEE6B28}" type="slidenum">
              <a:rPr kumimoji="1" lang="ja-JP" altLang="en-US" smtClean="0"/>
              <a:t>18</a:t>
            </a:fld>
            <a:endParaRPr kumimoji="1" lang="ja-JP" altLang="en-US"/>
          </a:p>
        </p:txBody>
      </p:sp>
      <p:cxnSp>
        <p:nvCxnSpPr>
          <p:cNvPr id="8" name="直線コネクタ 7">
            <a:extLst>
              <a:ext uri="{FF2B5EF4-FFF2-40B4-BE49-F238E27FC236}">
                <a16:creationId xmlns:a16="http://schemas.microsoft.com/office/drawing/2014/main" id="{66C83DE5-45AE-6596-9E77-083F74B539BE}"/>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21" name="オーディオ 20">
            <a:hlinkClick r:id="" action="ppaction://media"/>
            <a:extLst>
              <a:ext uri="{FF2B5EF4-FFF2-40B4-BE49-F238E27FC236}">
                <a16:creationId xmlns:a16="http://schemas.microsoft.com/office/drawing/2014/main" id="{FDC047DE-DD08-1B71-3073-52E39D0EC1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74435814"/>
      </p:ext>
    </p:extLst>
  </p:cSld>
  <p:clrMapOvr>
    <a:masterClrMapping/>
  </p:clrMapOvr>
  <mc:AlternateContent xmlns:mc="http://schemas.openxmlformats.org/markup-compatibility/2006" xmlns:p14="http://schemas.microsoft.com/office/powerpoint/2010/main">
    <mc:Choice Requires="p14">
      <p:transition spd="slow" p14:dur="2000" advTm="18152"/>
    </mc:Choice>
    <mc:Fallback xmlns="">
      <p:transition spd="slow" advTm="1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BC761F-52B7-E4F8-44A2-33208D868E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8" t="10926" r="1478" b="5678"/>
          <a:stretch/>
        </p:blipFill>
        <p:spPr>
          <a:xfrm>
            <a:off x="2074783" y="0"/>
            <a:ext cx="7069218" cy="6858000"/>
          </a:xfrm>
          <a:prstGeom prst="rect">
            <a:avLst/>
          </a:prstGeom>
        </p:spPr>
      </p:pic>
      <p:sp>
        <p:nvSpPr>
          <p:cNvPr id="20" name="タイトル 1"/>
          <p:cNvSpPr txBox="1">
            <a:spLocks/>
          </p:cNvSpPr>
          <p:nvPr/>
        </p:nvSpPr>
        <p:spPr>
          <a:xfrm>
            <a:off x="57150" y="64421"/>
            <a:ext cx="3232150" cy="494379"/>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施設配置計画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6F3E1AD-EB14-9925-9CBD-42C088301315}"/>
              </a:ext>
            </a:extLst>
          </p:cNvPr>
          <p:cNvSpPr txBox="1"/>
          <p:nvPr/>
        </p:nvSpPr>
        <p:spPr>
          <a:xfrm>
            <a:off x="68184" y="3991416"/>
            <a:ext cx="2006599" cy="2053784"/>
          </a:xfrm>
          <a:prstGeom prst="rect">
            <a:avLst/>
          </a:prstGeom>
          <a:noFill/>
        </p:spPr>
        <p:txBody>
          <a:bodyPr wrap="square" rtlCol="0">
            <a:spAutoFit/>
          </a:bodyPr>
          <a:lstStyle/>
          <a:p>
            <a:pPr marL="141288" indent="-141288"/>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 本イメージ図は、都市計画等の制度を活用し、公益的空間の創出や回遊性の向上を図るため、道路上空利用を想定した場合の例示であり、確定したものではありません。</a:t>
            </a:r>
          </a:p>
        </p:txBody>
      </p:sp>
      <p:sp>
        <p:nvSpPr>
          <p:cNvPr id="4" name="スライド番号プレースホルダー 3">
            <a:extLst>
              <a:ext uri="{FF2B5EF4-FFF2-40B4-BE49-F238E27FC236}">
                <a16:creationId xmlns:a16="http://schemas.microsoft.com/office/drawing/2014/main" id="{CA66BE75-B888-2F41-5B10-53640C274C67}"/>
              </a:ext>
            </a:extLst>
          </p:cNvPr>
          <p:cNvSpPr>
            <a:spLocks noGrp="1"/>
          </p:cNvSpPr>
          <p:nvPr>
            <p:ph type="sldNum" sz="quarter" idx="12"/>
          </p:nvPr>
        </p:nvSpPr>
        <p:spPr/>
        <p:txBody>
          <a:bodyPr/>
          <a:lstStyle/>
          <a:p>
            <a:fld id="{C78F2D1F-20F6-49FC-9198-62F80DEE6B28}" type="slidenum">
              <a:rPr kumimoji="1" lang="ja-JP" altLang="en-US" smtClean="0"/>
              <a:t>19</a:t>
            </a:fld>
            <a:endParaRPr kumimoji="1" lang="ja-JP" altLang="en-US"/>
          </a:p>
        </p:txBody>
      </p:sp>
      <p:pic>
        <p:nvPicPr>
          <p:cNvPr id="9" name="オーディオ 8">
            <a:hlinkClick r:id="" action="ppaction://media"/>
            <a:extLst>
              <a:ext uri="{FF2B5EF4-FFF2-40B4-BE49-F238E27FC236}">
                <a16:creationId xmlns:a16="http://schemas.microsoft.com/office/drawing/2014/main" id="{ED519E9F-CAFC-85EB-140B-686E62AE7A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55890678"/>
      </p:ext>
    </p:extLst>
  </p:cSld>
  <p:clrMapOvr>
    <a:masterClrMapping/>
  </p:clrMapOvr>
  <mc:AlternateContent xmlns:mc="http://schemas.openxmlformats.org/markup-compatibility/2006">
    <mc:Choice xmlns:p14="http://schemas.microsoft.com/office/powerpoint/2010/main" Requires="p14">
      <p:transition spd="slow" p14:dur="2000" advTm="35906"/>
    </mc:Choice>
    <mc:Fallback>
      <p:transition spd="slow" advTm="3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0254" x="4232275" y="3495675"/>
          <p14:tracePt t="10310" x="4240213" y="3503613"/>
          <p14:tracePt t="10317" x="4240213" y="3511550"/>
          <p14:tracePt t="10332" x="4240213" y="3529013"/>
          <p14:tracePt t="12598" x="4249738" y="3529013"/>
          <p14:tracePt t="12644" x="4257675" y="3529013"/>
          <p14:tracePt t="12661" x="4291013" y="3544888"/>
          <p14:tracePt t="12669" x="4314825" y="3552825"/>
          <p14:tracePt t="12695" x="4322763" y="3560763"/>
          <p14:tracePt t="12702" x="4332288" y="3570288"/>
          <p14:tracePt t="12727" x="4332288" y="3594100"/>
          <p14:tracePt t="12739" x="4340225" y="3603625"/>
          <p14:tracePt t="12754" x="4340225" y="3611563"/>
          <p14:tracePt t="12767" x="4340225" y="3652838"/>
          <p14:tracePt t="12780" x="4340225" y="3660775"/>
          <p14:tracePt t="12797" x="4340225" y="3678238"/>
          <p14:tracePt t="12814" x="4340225" y="3694113"/>
          <p14:tracePt t="12838" x="4340225" y="3702050"/>
          <p14:tracePt t="12918" x="4340225" y="3709988"/>
          <p14:tracePt t="12973" x="4340225" y="3727450"/>
          <p14:tracePt t="12989" x="4340225" y="3735388"/>
          <p14:tracePt t="13005" x="4340225" y="3751263"/>
          <p14:tracePt t="13022" x="4340225" y="3760788"/>
          <p14:tracePt t="13049" x="4340225" y="3794125"/>
          <p14:tracePt t="13072" x="4332288" y="3802063"/>
          <p14:tracePt t="13085" x="4322763" y="3810000"/>
          <p14:tracePt t="13109" x="4298950" y="3817938"/>
          <p14:tracePt t="13124" x="4291013" y="3825875"/>
          <p14:tracePt t="13136" x="4281488" y="3835400"/>
          <p14:tracePt t="13151" x="4273550" y="3851275"/>
          <p14:tracePt t="13168" x="4249738" y="3859213"/>
          <p14:tracePt t="13184" x="4224338" y="3868738"/>
          <p14:tracePt t="13215" x="4165600" y="3900488"/>
          <p14:tracePt t="13236" x="4108450" y="3925888"/>
          <p14:tracePt t="13244" x="4090988" y="3925888"/>
          <p14:tracePt t="13259" x="4083050" y="3925888"/>
          <p14:tracePt t="13261" x="4067175" y="3925888"/>
          <p14:tracePt t="13272" x="4059238" y="3925888"/>
          <p14:tracePt t="13294" x="4008438" y="3925888"/>
          <p14:tracePt t="13303" x="3992563" y="3925888"/>
          <p14:tracePt t="13320" x="3984625" y="3925888"/>
          <p14:tracePt t="13335" x="3941763" y="3925888"/>
          <p14:tracePt t="13360" x="3910013" y="3925888"/>
          <p14:tracePt t="13366" x="3900488" y="3925888"/>
          <p14:tracePt t="13373" x="3884613" y="3925888"/>
          <p14:tracePt t="13386" x="3868738" y="3925888"/>
          <p14:tracePt t="13387" x="3859213" y="3925888"/>
          <p14:tracePt t="13400" x="3851275" y="3925888"/>
          <p14:tracePt t="13418" x="3810000" y="3925888"/>
          <p14:tracePt t="13421" x="3784600" y="3925888"/>
          <p14:tracePt t="13434" x="3768725" y="3925888"/>
          <p14:tracePt t="13438" x="3743325" y="3925888"/>
          <p14:tracePt t="13455" x="3719513" y="3925888"/>
          <p14:tracePt t="13469" x="3694113" y="3925888"/>
          <p14:tracePt t="13486" x="3668713" y="3925888"/>
          <p14:tracePt t="13503" x="3635375" y="3925888"/>
          <p14:tracePt t="13532" x="3560763" y="3925888"/>
          <p14:tracePt t="13573" x="3495675" y="3925888"/>
          <p14:tracePt t="13590" x="3454400" y="3925888"/>
          <p14:tracePt t="13615" x="3379788" y="3925888"/>
          <p14:tracePt t="13628" x="3346450" y="3925888"/>
          <p14:tracePt t="13650" x="3297238" y="3925888"/>
          <p14:tracePt t="13657" x="3287713" y="3925888"/>
          <p14:tracePt t="13663" x="3263900" y="3900488"/>
          <p14:tracePt t="13669" x="3254375" y="3900488"/>
          <p14:tracePt t="13683" x="3246438" y="3900488"/>
          <p14:tracePt t="13702" x="3238500" y="3900488"/>
          <p14:tracePt t="13731" x="3205163" y="3892550"/>
          <p14:tracePt t="13733" x="3197225" y="3892550"/>
          <p14:tracePt t="13755" x="3189288" y="3892550"/>
          <p14:tracePt t="13760" x="3163888" y="3884613"/>
          <p14:tracePt t="13782" x="3155950" y="3884613"/>
          <p14:tracePt t="13806" x="3148013" y="3876675"/>
          <p14:tracePt t="13837" x="3138488" y="3859213"/>
          <p14:tracePt t="13857" x="3130550" y="3851275"/>
          <p14:tracePt t="13868" x="3114675" y="3843338"/>
          <p14:tracePt t="13886" x="3089275" y="3784600"/>
          <p14:tracePt t="13902" x="3073400" y="3743325"/>
          <p14:tracePt t="13920" x="3063875" y="3719513"/>
          <p14:tracePt t="13947" x="3022600" y="3635375"/>
          <p14:tracePt t="13954" x="3022600" y="3627438"/>
          <p14:tracePt t="13964" x="3022600" y="3603625"/>
          <p14:tracePt t="13975" x="3022600" y="3560763"/>
          <p14:tracePt t="13989" x="3022600" y="3552825"/>
          <p14:tracePt t="14000" x="3022600" y="3529013"/>
          <p14:tracePt t="14004" x="3022600" y="3519488"/>
          <p14:tracePt t="14020" x="3022600" y="3503613"/>
          <p14:tracePt t="14038" x="3022600" y="3478213"/>
          <p14:tracePt t="14044" x="3032125" y="3470275"/>
          <p14:tracePt t="14052" x="3048000" y="3462338"/>
          <p14:tracePt t="14067" x="3048000" y="3454400"/>
          <p14:tracePt t="14069" x="3055938" y="3429000"/>
          <p14:tracePt t="14085" x="3081338" y="3403600"/>
          <p14:tracePt t="14088" x="3089275" y="3395663"/>
          <p14:tracePt t="14105" x="3106738" y="3370263"/>
          <p14:tracePt t="14108" x="3130550" y="3346450"/>
          <p14:tracePt t="14135" x="3179763" y="3305175"/>
          <p14:tracePt t="14146" x="3197225" y="3287713"/>
          <p14:tracePt t="14158" x="3205163" y="3279775"/>
          <p14:tracePt t="14168" x="3213100" y="3263900"/>
          <p14:tracePt t="14185" x="3222625" y="3254375"/>
          <p14:tracePt t="14208" x="3230563" y="3254375"/>
          <p14:tracePt t="14217" x="3254375" y="3246438"/>
          <p14:tracePt t="14220" x="3271838" y="3230563"/>
          <p14:tracePt t="14234" x="3313113" y="3205163"/>
          <p14:tracePt t="14241" x="3338513" y="3197225"/>
          <p14:tracePt t="14251" x="3354388" y="3197225"/>
          <p14:tracePt t="14257" x="3395663" y="3179763"/>
          <p14:tracePt t="14265" x="3413125" y="3171825"/>
          <p14:tracePt t="14294" x="3462338" y="3171825"/>
          <p14:tracePt t="14305" x="3470275" y="3171825"/>
          <p14:tracePt t="14318" x="3529013" y="3171825"/>
          <p14:tracePt t="14337" x="3586163" y="3171825"/>
          <p14:tracePt t="14340" x="3619500" y="3171825"/>
          <p14:tracePt t="14348" x="3627438" y="3171825"/>
          <p14:tracePt t="14358" x="3660775" y="3171825"/>
          <p14:tracePt t="14368" x="3668713" y="3171825"/>
          <p14:tracePt t="14394" x="3709988" y="3171825"/>
          <p14:tracePt t="14407" x="3719513" y="3171825"/>
          <p14:tracePt t="14421" x="3784600" y="3171825"/>
          <p14:tracePt t="14433" x="3817938" y="3171825"/>
          <p14:tracePt t="14436" x="3835400" y="3171825"/>
          <p14:tracePt t="14473" x="3959225" y="3213100"/>
          <p14:tracePt t="14486" x="3992563" y="3222625"/>
          <p14:tracePt t="14502" x="4033838" y="3246438"/>
          <p14:tracePt t="14518" x="4083050" y="3271838"/>
          <p14:tracePt t="14528" x="4116388" y="3279775"/>
          <p14:tracePt t="14535" x="4124325" y="3279775"/>
          <p14:tracePt t="14549" x="4183063" y="3305175"/>
          <p14:tracePt t="14567" x="4206875" y="3328988"/>
          <p14:tracePt t="14597" x="4232275" y="3354388"/>
          <p14:tracePt t="14613" x="4240213" y="3370263"/>
          <p14:tracePt t="14621" x="4249738" y="3379788"/>
          <p14:tracePt t="14664" x="4291013" y="3403600"/>
          <p14:tracePt t="14693" x="4332288" y="3429000"/>
          <p14:tracePt t="14715" x="4340225" y="3444875"/>
          <p14:tracePt t="14747" x="4348163" y="3487738"/>
          <p14:tracePt t="14765" x="4348163" y="3495675"/>
          <p14:tracePt t="14785" x="4373563" y="3529013"/>
          <p14:tracePt t="14789" x="4389438" y="3536950"/>
          <p14:tracePt t="14804" x="4389438" y="3544888"/>
          <p14:tracePt t="14818" x="4389438" y="3560763"/>
          <p14:tracePt t="14822" x="4397375" y="3570288"/>
          <p14:tracePt t="14889" x="4397375" y="3594100"/>
          <p14:tracePt t="14898" x="4414838" y="3611563"/>
          <p14:tracePt t="14905" x="4414838" y="3619500"/>
          <p14:tracePt t="14922" x="4414838" y="3635375"/>
          <p14:tracePt t="14925" x="4414838" y="3644900"/>
          <p14:tracePt t="14935" x="4414838" y="3660775"/>
          <p14:tracePt t="14952" x="4414838" y="3668713"/>
          <p14:tracePt t="14970" x="4414838" y="3678238"/>
          <p14:tracePt t="14973" x="4414838" y="3694113"/>
          <p14:tracePt t="14989" x="4414838" y="3709988"/>
          <p14:tracePt t="15005" x="4414838" y="3719513"/>
          <p14:tracePt t="15031" x="4414838" y="3727450"/>
          <p14:tracePt t="15040" x="4414838" y="3735388"/>
          <p14:tracePt t="15065" x="4414838" y="3768725"/>
          <p14:tracePt t="15085" x="4414838" y="3776663"/>
          <p14:tracePt t="15110" x="4414838" y="3784600"/>
          <p14:tracePt t="15149" x="4414838" y="3810000"/>
          <p14:tracePt t="15165" x="4414838" y="3817938"/>
          <p14:tracePt t="15195" x="4414838" y="3825875"/>
          <p14:tracePt t="15212" x="4414838" y="3835400"/>
          <p14:tracePt t="15232" x="4414838" y="3868738"/>
          <p14:tracePt t="15250" x="4414838" y="3876675"/>
          <p14:tracePt t="15273" x="4414838" y="3910013"/>
          <p14:tracePt t="15310" x="4414838" y="3917950"/>
          <p14:tracePt t="15406" x="4414838" y="3925888"/>
          <p14:tracePt t="15423" x="4414838" y="3933825"/>
          <p14:tracePt t="15431" x="4406900" y="3951288"/>
          <p14:tracePt t="15454" x="4406900" y="3967163"/>
          <p14:tracePt t="15469" x="4389438" y="3984625"/>
          <p14:tracePt t="15505" x="4381500" y="4008438"/>
          <p14:tracePt t="15524" x="4365625" y="4025900"/>
          <p14:tracePt t="15559" x="4356100" y="4033838"/>
          <p14:tracePt t="15572" x="4348163" y="4041775"/>
          <p14:tracePt t="15584" x="4332288" y="4067175"/>
          <p14:tracePt t="15621" x="4314825" y="4075113"/>
          <p14:tracePt t="15628" x="4298950" y="4075113"/>
          <p14:tracePt t="15637" x="4273550" y="4090988"/>
          <p14:tracePt t="15644" x="4265613" y="4100513"/>
          <p14:tracePt t="15660" x="4224338" y="4116388"/>
          <p14:tracePt t="15699" x="4191000" y="4141788"/>
          <p14:tracePt t="15703" x="4183063" y="4141788"/>
          <p14:tracePt t="15724" x="4175125" y="4141788"/>
          <p14:tracePt t="15748" x="4165600" y="4149725"/>
          <p14:tracePt t="15760" x="4141788" y="4149725"/>
          <p14:tracePt t="15767" x="4124325" y="4149725"/>
          <p14:tracePt t="15784" x="4067175" y="4149725"/>
          <p14:tracePt t="15790" x="4016375" y="4149725"/>
          <p14:tracePt t="15801" x="3992563" y="4149725"/>
          <p14:tracePt t="15806" x="3959225" y="4149725"/>
          <p14:tracePt t="15818" x="3941763" y="4149725"/>
          <p14:tracePt t="15823" x="3917950" y="4149725"/>
          <p14:tracePt t="15839" x="3884613" y="4149725"/>
          <p14:tracePt t="15847" x="3868738" y="4149725"/>
          <p14:tracePt t="15858" x="3843338" y="4149725"/>
          <p14:tracePt t="15865" x="3835400" y="4149725"/>
          <p14:tracePt t="15868" x="3802063" y="4132263"/>
          <p14:tracePt t="15879" x="3794125" y="4124325"/>
          <p14:tracePt t="15885" x="3760788" y="4124325"/>
          <p14:tracePt t="15901" x="3743325" y="4124325"/>
          <p14:tracePt t="15903" x="3735388" y="4124325"/>
          <p14:tracePt t="15917" x="3702050" y="4116388"/>
          <p14:tracePt t="15918" x="3678238" y="4116388"/>
          <p14:tracePt t="15938" x="3644900" y="4116388"/>
          <p14:tracePt t="15940" x="3635375" y="4116388"/>
          <p14:tracePt t="15950" x="3603625" y="4108450"/>
          <p14:tracePt t="15967" x="3586163" y="4108450"/>
          <p14:tracePt t="15987" x="3544888" y="4108450"/>
          <p14:tracePt t="15989" x="3529013" y="4090988"/>
          <p14:tracePt t="16003" x="3487738" y="4090988"/>
          <p14:tracePt t="16005" x="3462338" y="4067175"/>
          <p14:tracePt t="16022" x="3436938" y="4067175"/>
          <p14:tracePt t="16036" x="3413125" y="4067175"/>
          <p14:tracePt t="16052" x="3370263" y="4059238"/>
          <p14:tracePt t="16068" x="3362325" y="4059238"/>
          <p14:tracePt t="16069" x="3328988" y="4059238"/>
          <p14:tracePt t="16085" x="3305175" y="4059238"/>
          <p14:tracePt t="16086" x="3287713" y="4049713"/>
          <p14:tracePt t="16103" x="3263900" y="4041775"/>
          <p14:tracePt t="16117" x="3238500" y="4016375"/>
          <p14:tracePt t="16119" x="3213100" y="4008438"/>
          <p14:tracePt t="16134" x="3155950" y="3984625"/>
          <p14:tracePt t="16150" x="3097213" y="3959225"/>
          <p14:tracePt t="16167" x="3089275" y="3951288"/>
          <p14:tracePt t="16184" x="3055938" y="3925888"/>
          <p14:tracePt t="16201" x="3055938" y="3917950"/>
          <p14:tracePt t="16207" x="3055938" y="3910013"/>
          <p14:tracePt t="16217" x="3055938" y="3900488"/>
          <p14:tracePt t="16227" x="3055938" y="3892550"/>
          <p14:tracePt t="16238" x="3048000" y="3851275"/>
          <p14:tracePt t="16248" x="3048000" y="3843338"/>
          <p14:tracePt t="16258" x="3048000" y="3817938"/>
          <p14:tracePt t="16264" x="3040063" y="3810000"/>
          <p14:tracePt t="16275" x="3040063" y="3794125"/>
          <p14:tracePt t="16276" x="3040063" y="3768725"/>
          <p14:tracePt t="16284" x="3040063" y="3751263"/>
          <p14:tracePt t="16304" x="3040063" y="3694113"/>
          <p14:tracePt t="16319" x="3040063" y="3644900"/>
          <p14:tracePt t="16334" x="3040063" y="3627438"/>
          <p14:tracePt t="16336" x="3040063" y="3603625"/>
          <p14:tracePt t="16351" x="3055938" y="3570288"/>
          <p14:tracePt t="16368" x="3063875" y="3519488"/>
          <p14:tracePt t="16389" x="3063875" y="3436938"/>
          <p14:tracePt t="16403" x="3073400" y="3413125"/>
          <p14:tracePt t="16412" x="3081338" y="3403600"/>
          <p14:tracePt t="16423" x="3097213" y="3362325"/>
          <p14:tracePt t="16437" x="3130550" y="3313113"/>
          <p14:tracePt t="16449" x="3138488" y="3305175"/>
          <p14:tracePt t="16466" x="3171825" y="3263900"/>
          <p14:tracePt t="16469" x="3179763" y="3246438"/>
          <p14:tracePt t="16485" x="3213100" y="3222625"/>
          <p14:tracePt t="16502" x="3222625" y="3213100"/>
          <p14:tracePt t="16505" x="3230563" y="3205163"/>
          <p14:tracePt t="16521" x="3271838" y="3179763"/>
          <p14:tracePt t="16538" x="3305175" y="3163888"/>
          <p14:tracePt t="16574" x="3387725" y="3138488"/>
          <p14:tracePt t="16589" x="3413125" y="3138488"/>
          <p14:tracePt t="16606" x="3511550" y="3106738"/>
          <p14:tracePt t="16629" x="3619500" y="3089275"/>
          <p14:tracePt t="16638" x="3627438" y="3089275"/>
          <p14:tracePt t="16644" x="3660775" y="3089275"/>
          <p14:tracePt t="16652" x="3668713" y="3089275"/>
          <p14:tracePt t="16667" x="3702050" y="3089275"/>
          <p14:tracePt t="16669" x="3719513" y="3089275"/>
          <p14:tracePt t="16683" x="3751263" y="3089275"/>
          <p14:tracePt t="16685" x="3776663" y="3089275"/>
          <p14:tracePt t="16701" x="3825875" y="3089275"/>
          <p14:tracePt t="16703" x="3859213" y="3089275"/>
          <p14:tracePt t="16718" x="3900488" y="3089275"/>
          <p14:tracePt t="16722" x="3933825" y="3081338"/>
          <p14:tracePt t="16725" x="3951288" y="3081338"/>
          <p14:tracePt t="16740" x="3992563" y="3081338"/>
          <p14:tracePt t="16750" x="4008438" y="3081338"/>
          <p14:tracePt t="16767" x="4041775" y="3081338"/>
          <p14:tracePt t="16789" x="4116388" y="3081338"/>
          <p14:tracePt t="16813" x="4141788" y="3081338"/>
          <p14:tracePt t="16824" x="4149725" y="3081338"/>
          <p14:tracePt t="16837" x="4165600" y="3097213"/>
          <p14:tracePt t="16852" x="4175125" y="3138488"/>
          <p14:tracePt t="16871" x="4206875" y="3197225"/>
          <p14:tracePt t="16885" x="4249738" y="3271838"/>
          <p14:tracePt t="16902" x="4281488" y="3313113"/>
          <p14:tracePt t="16905" x="4306888" y="3346450"/>
          <p14:tracePt t="16918" x="4332288" y="3370263"/>
          <p14:tracePt t="16921" x="4340225" y="3379788"/>
          <p14:tracePt t="16938" x="4356100" y="3413125"/>
          <p14:tracePt t="16950" x="4356100" y="3429000"/>
          <p14:tracePt t="16974" x="4356100" y="3436938"/>
          <p14:tracePt t="16983" x="4365625" y="3444875"/>
          <p14:tracePt t="17117" x="4381500" y="3470275"/>
          <p14:tracePt t="17148" x="4381500" y="3478213"/>
          <p14:tracePt t="17168" x="4381500" y="3487738"/>
          <p14:tracePt t="17182" x="4381500" y="3511550"/>
          <p14:tracePt t="17205" x="4373563" y="3544888"/>
          <p14:tracePt t="17220" x="4373563" y="3552825"/>
          <p14:tracePt t="17228" x="4356100" y="3560763"/>
          <p14:tracePt t="17236" x="4356100" y="3586163"/>
          <p14:tracePt t="17249" x="4356100" y="3594100"/>
          <p14:tracePt t="17252" x="4356100" y="3603625"/>
          <p14:tracePt t="17259" x="4356100" y="3635375"/>
          <p14:tracePt t="17269" x="4356100" y="3644900"/>
          <p14:tracePt t="17277" x="4356100" y="3652838"/>
          <p14:tracePt t="17285" x="4356100" y="3660775"/>
          <p14:tracePt t="17309" x="4356100" y="3686175"/>
          <p14:tracePt t="17366" x="4356100" y="3694113"/>
          <p14:tracePt t="17417" x="4348163" y="3702050"/>
          <p14:tracePt t="18878" x="4373563" y="3702050"/>
          <p14:tracePt t="18885" x="4381500" y="3702050"/>
          <p14:tracePt t="18916" x="4397375" y="3694113"/>
          <p14:tracePt t="18925" x="4422775" y="3694113"/>
          <p14:tracePt t="18963" x="4481513" y="3668713"/>
          <p14:tracePt t="18981" x="4505325" y="3644900"/>
          <p14:tracePt t="19038" x="4530725" y="3644900"/>
          <p14:tracePt t="19054" x="4546600" y="3635375"/>
          <p14:tracePt t="19077" x="4564063" y="3635375"/>
          <p14:tracePt t="19084" x="4579938" y="3635375"/>
          <p14:tracePt t="19093" x="4587875" y="3635375"/>
          <p14:tracePt t="19106" x="4613275" y="3627438"/>
          <p14:tracePt t="19124" x="4630738" y="3627438"/>
          <p14:tracePt t="19136" x="4654550" y="3627438"/>
          <p14:tracePt t="19142" x="4662488" y="3627438"/>
          <p14:tracePt t="19152" x="4695825" y="3627438"/>
          <p14:tracePt t="19169" x="4713288" y="3619500"/>
          <p14:tracePt t="19181" x="4729163" y="3619500"/>
          <p14:tracePt t="19191" x="4746625" y="3619500"/>
          <p14:tracePt t="19207" x="4754563" y="3619500"/>
          <p14:tracePt t="19224" x="4787900" y="3619500"/>
          <p14:tracePt t="19247" x="4845050" y="3619500"/>
          <p14:tracePt t="19263" x="4862513" y="3619500"/>
          <p14:tracePt t="19273" x="4870450" y="3619500"/>
          <p14:tracePt t="19340" x="4886325" y="3619500"/>
          <p14:tracePt t="19356" x="4894263" y="3619500"/>
          <p14:tracePt t="19372" x="4903788" y="3619500"/>
          <p14:tracePt t="19396" x="4911725" y="3619500"/>
          <p14:tracePt t="19405" x="4927600" y="3619500"/>
          <p14:tracePt t="19417" x="4937125" y="3619500"/>
          <p14:tracePt t="19422" x="4953000" y="3635375"/>
          <p14:tracePt t="19455" x="4994275" y="3660775"/>
          <p14:tracePt t="20022" x="5011738" y="3668713"/>
          <p14:tracePt t="20077" x="5002213" y="3678238"/>
          <p14:tracePt t="20159" x="4994275" y="3686175"/>
          <p14:tracePt t="20511" x="4994275" y="3694113"/>
          <p14:tracePt t="20525" x="4986338" y="3709988"/>
          <p14:tracePt t="22469" x="4986338" y="3702050"/>
          <p14:tracePt t="22476" x="4978400" y="3694113"/>
          <p14:tracePt t="22488" x="4978400" y="3686175"/>
          <p14:tracePt t="22517" x="4978400" y="3644900"/>
          <p14:tracePt t="22537" x="4953000" y="3603625"/>
          <p14:tracePt t="22544" x="4945063" y="3586163"/>
          <p14:tracePt t="22557" x="4945063" y="3544888"/>
          <p14:tracePt t="22573" x="4937125" y="3519488"/>
          <p14:tracePt t="22586" x="4937125" y="3495675"/>
          <p14:tracePt t="22588" x="4937125" y="3487738"/>
          <p14:tracePt t="22603" x="4937125" y="3470275"/>
          <p14:tracePt t="22605" x="4937125" y="3444875"/>
          <p14:tracePt t="22620" x="4927600" y="3413125"/>
          <p14:tracePt t="22635" x="4903788" y="3395663"/>
          <p14:tracePt t="22664" x="4903788" y="3328988"/>
          <p14:tracePt t="22671" x="4903788" y="3313113"/>
          <p14:tracePt t="22697" x="4903788" y="3254375"/>
          <p14:tracePt t="22705" x="4903788" y="3238500"/>
          <p14:tracePt t="22714" x="4903788" y="3222625"/>
          <p14:tracePt t="22724" x="4903788" y="3213100"/>
          <p14:tracePt t="22756" x="4903788" y="3197225"/>
          <p14:tracePt t="22778" x="4911725" y="3189288"/>
          <p14:tracePt t="22796" x="4919663" y="3171825"/>
          <p14:tracePt t="22819" x="4927600" y="3171825"/>
          <p14:tracePt t="22826" x="4945063" y="3171825"/>
          <p14:tracePt t="22851" x="4978400" y="3163888"/>
          <p14:tracePt t="22857" x="5019675" y="3163888"/>
          <p14:tracePt t="22866" x="5053013" y="3155950"/>
          <p14:tracePt t="22886" x="5118100" y="3155950"/>
          <p14:tracePt t="22902" x="5159375" y="3155950"/>
          <p14:tracePt t="22921" x="5202238" y="3155950"/>
          <p14:tracePt t="22930" x="5210175" y="3155950"/>
          <p14:tracePt t="22934" x="5226050" y="3155950"/>
          <p14:tracePt t="22950" x="5292725" y="3171825"/>
          <p14:tracePt t="22960" x="5341938" y="3179763"/>
          <p14:tracePt t="22968" x="5375275" y="3179763"/>
          <p14:tracePt t="22997" x="5491163" y="3230563"/>
          <p14:tracePt t="23004" x="5516563" y="3238500"/>
          <p14:tracePt t="23017" x="5549900" y="3254375"/>
          <p14:tracePt t="23024" x="5573713" y="3263900"/>
          <p14:tracePt t="23044" x="5748338" y="3328988"/>
          <p14:tracePt t="23054" x="5822950" y="3362325"/>
          <p14:tracePt t="23069" x="5889625" y="3362325"/>
          <p14:tracePt t="23071" x="5964238" y="3379788"/>
          <p14:tracePt t="23088" x="6062663" y="3387725"/>
          <p14:tracePt t="23103" x="6162675" y="3403600"/>
          <p14:tracePt t="23132" x="6211888" y="3403600"/>
          <p14:tracePt t="23145" x="6219825" y="3421063"/>
          <p14:tracePt t="23159" x="6219825" y="3436938"/>
          <p14:tracePt t="23177" x="6227763" y="3478213"/>
          <p14:tracePt t="23189" x="6237288" y="3536950"/>
          <p14:tracePt t="23198" x="6237288" y="3570288"/>
          <p14:tracePt t="23222" x="6237288" y="3635375"/>
          <p14:tracePt t="23231" x="6237288" y="3678238"/>
          <p14:tracePt t="23237" x="6237288" y="3702050"/>
          <p14:tracePt t="23262" x="6286500" y="3794125"/>
          <p14:tracePt t="23271" x="6302375" y="3825875"/>
          <p14:tracePt t="23288" x="6311900" y="3917950"/>
          <p14:tracePt t="23324" x="6345238" y="4008438"/>
          <p14:tracePt t="23336" x="6345238" y="4049713"/>
          <p14:tracePt t="23342" x="6345238" y="4083050"/>
          <p14:tracePt t="23356" x="6345238" y="4090988"/>
          <p14:tracePt t="23362" x="6345238" y="4108450"/>
          <p14:tracePt t="23370" x="6345238" y="4132263"/>
          <p14:tracePt t="23387" x="6345238" y="4149725"/>
          <p14:tracePt t="23389" x="6345238" y="4157663"/>
          <p14:tracePt t="23403" x="6345238" y="4183063"/>
          <p14:tracePt t="23405" x="6345238" y="4191000"/>
          <p14:tracePt t="23419" x="6345238" y="4206875"/>
          <p14:tracePt t="23421" x="6335713" y="4224338"/>
          <p14:tracePt t="23436" x="6327775" y="4249738"/>
          <p14:tracePt t="23454" x="6311900" y="4298950"/>
          <p14:tracePt t="23470" x="6311900" y="4306888"/>
          <p14:tracePt t="23472" x="6294438" y="4340225"/>
          <p14:tracePt t="23491" x="6294438" y="4406900"/>
          <p14:tracePt t="23496" x="6278563" y="4448175"/>
          <p14:tracePt t="23503" x="6278563" y="4481513"/>
          <p14:tracePt t="23519" x="6270625" y="4546600"/>
          <p14:tracePt t="23526" x="6253163" y="4605338"/>
          <p14:tracePt t="23535" x="6227763" y="4638675"/>
          <p14:tracePt t="23556" x="6137275" y="4862513"/>
          <p14:tracePt t="23579" x="6062663" y="4994275"/>
          <p14:tracePt t="23581" x="6054725" y="5027613"/>
          <p14:tracePt t="23591" x="6005513" y="5118100"/>
          <p14:tracePt t="23602" x="5995988" y="5168900"/>
          <p14:tracePt t="23605" x="5980113" y="5243513"/>
          <p14:tracePt t="23631" x="5946775" y="5349875"/>
          <p14:tracePt t="23643" x="5946775" y="5400675"/>
          <p14:tracePt t="23648" x="5930900" y="5434013"/>
          <p14:tracePt t="23677" x="5913438" y="5549900"/>
          <p14:tracePt t="23689" x="5897563" y="5599113"/>
          <p14:tracePt t="23703" x="5889625" y="5640388"/>
          <p14:tracePt t="23719" x="5889625" y="5689600"/>
          <p14:tracePt t="23737" x="5889625" y="5764213"/>
          <p14:tracePt t="23753" x="5880100" y="5822950"/>
          <p14:tracePt t="23769" x="5864225" y="5864225"/>
          <p14:tracePt t="23790" x="5830888" y="5913438"/>
          <p14:tracePt t="23807" x="5830888" y="5921375"/>
          <p14:tracePt t="23813" x="5822950" y="5938838"/>
          <p14:tracePt t="23829" x="5805488" y="5964238"/>
          <p14:tracePt t="23839" x="5797550" y="5972175"/>
          <p14:tracePt t="23854" x="5789613" y="5980113"/>
          <p14:tracePt t="23871" x="5781675" y="5980113"/>
          <p14:tracePt t="23887" x="5773738" y="5995988"/>
          <p14:tracePt t="23904" x="5730875" y="5995988"/>
          <p14:tracePt t="23924" x="5656263" y="5995988"/>
          <p14:tracePt t="23943" x="5549900" y="5964238"/>
          <p14:tracePt t="23950" x="5516563" y="5938838"/>
          <p14:tracePt t="23967" x="5483225" y="5913438"/>
          <p14:tracePt t="23973" x="5457825" y="5880100"/>
          <p14:tracePt t="23985" x="5424488" y="5856288"/>
          <p14:tracePt t="24002" x="5349875" y="5822950"/>
          <p14:tracePt t="24005" x="5275263" y="5789613"/>
          <p14:tracePt t="24021" x="5218113" y="5756275"/>
          <p14:tracePt t="24033" x="5168900" y="5730875"/>
          <p14:tracePt t="24037" x="5143500" y="5707063"/>
          <p14:tracePt t="24046" x="5118100" y="5681663"/>
          <p14:tracePt t="24054" x="5110163" y="5665788"/>
          <p14:tracePt t="24072" x="5068888" y="5583238"/>
          <p14:tracePt t="24089" x="5027613" y="5508625"/>
          <p14:tracePt t="24107" x="5002213" y="5424488"/>
          <p14:tracePt t="24114" x="4986338" y="5400675"/>
          <p14:tracePt t="24142" x="4968875" y="5259388"/>
          <p14:tracePt t="24162" x="4968875" y="5168900"/>
          <p14:tracePt t="24165" x="4968875" y="5135563"/>
          <p14:tracePt t="24172" x="4968875" y="5118100"/>
          <p14:tracePt t="24186" x="4968875" y="5068888"/>
          <p14:tracePt t="24190" x="4953000" y="4994275"/>
          <p14:tracePt t="24203" x="4953000" y="4978400"/>
          <p14:tracePt t="24205" x="4927600" y="4903788"/>
          <p14:tracePt t="24220" x="4919663" y="4803775"/>
          <p14:tracePt t="24237" x="4862513" y="4679950"/>
          <p14:tracePt t="24252" x="4862513" y="4646613"/>
          <p14:tracePt t="24254" x="4862513" y="4597400"/>
          <p14:tracePt t="24285" x="4862513" y="4332288"/>
          <p14:tracePt t="24292" x="4862513" y="4281488"/>
          <p14:tracePt t="24301" x="4862513" y="4216400"/>
          <p14:tracePt t="24308" x="4862513" y="4191000"/>
          <p14:tracePt t="24318" x="4845050" y="4108450"/>
          <p14:tracePt t="24337" x="4821238" y="4000500"/>
          <p14:tracePt t="24342" x="4821238" y="3933825"/>
          <p14:tracePt t="24353" x="4787900" y="3859213"/>
          <p14:tracePt t="24357" x="4787900" y="3794125"/>
          <p14:tracePt t="24368" x="4787900" y="3719513"/>
          <p14:tracePt t="24395" x="4787900" y="3552825"/>
          <p14:tracePt t="24397" x="4787900" y="3519488"/>
          <p14:tracePt t="24412" x="4787900" y="3421063"/>
          <p14:tracePt t="24425" x="4787900" y="3354388"/>
          <p14:tracePt t="24430" x="4787900" y="3321050"/>
          <p14:tracePt t="24441" x="4787900" y="3279775"/>
          <p14:tracePt t="24453" x="4787900" y="3230563"/>
          <p14:tracePt t="24455" x="4787900" y="3213100"/>
          <p14:tracePt t="24469" x="4795838" y="3189288"/>
          <p14:tracePt t="24472" x="4803775" y="3163888"/>
          <p14:tracePt t="24486" x="4811713" y="3155950"/>
          <p14:tracePt t="24488" x="4837113" y="3138488"/>
          <p14:tracePt t="24502" x="4852988" y="3114675"/>
          <p14:tracePt t="24520" x="4886325" y="3089275"/>
          <p14:tracePt t="24537" x="4911725" y="3055938"/>
          <p14:tracePt t="24541" x="4919663" y="3032125"/>
          <p14:tracePt t="24552" x="4945063" y="3006725"/>
          <p14:tracePt t="24569" x="4953000" y="2998788"/>
          <p14:tracePt t="24585" x="4960938" y="2998788"/>
          <p14:tracePt t="24602" x="5002213" y="2989263"/>
          <p14:tracePt t="24604" x="5043488" y="2981325"/>
          <p14:tracePt t="24624" x="5118100" y="2957513"/>
          <p14:tracePt t="24640" x="5226050" y="2924175"/>
          <p14:tracePt t="24670" x="5300663" y="2906713"/>
          <p14:tracePt t="24692" x="5308600" y="2906713"/>
          <p14:tracePt t="24708" x="5341938" y="2906713"/>
          <p14:tracePt t="24719" x="5359400" y="2906713"/>
          <p14:tracePt t="24736" x="5434013" y="2924175"/>
          <p14:tracePt t="24754" x="5508625" y="2947988"/>
          <p14:tracePt t="24757" x="5532438" y="2957513"/>
          <p14:tracePt t="24769" x="5549900" y="2973388"/>
          <p14:tracePt t="24797" x="5565775" y="2981325"/>
          <p14:tracePt t="24802" x="5573713" y="2981325"/>
          <p14:tracePt t="24806" x="5591175" y="2989263"/>
          <p14:tracePt t="24823" x="5640388" y="3014663"/>
          <p14:tracePt t="24833" x="5673725" y="3022600"/>
          <p14:tracePt t="24839" x="5699125" y="3040063"/>
          <p14:tracePt t="24847" x="5764213" y="3063875"/>
          <p14:tracePt t="24853" x="5789613" y="3089275"/>
          <p14:tracePt t="24870" x="5815013" y="3097213"/>
          <p14:tracePt t="24881" x="5846763" y="3138488"/>
          <p14:tracePt t="24890" x="5856288" y="3148013"/>
          <p14:tracePt t="24894" x="5872163" y="3197225"/>
          <p14:tracePt t="24904" x="5889625" y="3271838"/>
          <p14:tracePt t="24910" x="5921375" y="3346450"/>
          <p14:tracePt t="24922" x="5964238" y="3421063"/>
          <p14:tracePt t="24925" x="5995988" y="3495675"/>
          <p14:tracePt t="24936" x="6062663" y="3578225"/>
          <p14:tracePt t="24941" x="6129338" y="3678238"/>
          <p14:tracePt t="24984" x="6302375" y="3892550"/>
          <p14:tracePt t="24995" x="6319838" y="3917950"/>
          <p14:tracePt t="25013" x="6327775" y="3975100"/>
          <p14:tracePt t="25024" x="6335713" y="4000500"/>
          <p14:tracePt t="25029" x="6335713" y="4041775"/>
          <p14:tracePt t="25038" x="6335713" y="4049713"/>
          <p14:tracePt t="25052" x="6353175" y="4083050"/>
          <p14:tracePt t="25054" x="6353175" y="4090988"/>
          <p14:tracePt t="25069" x="6353175" y="4124325"/>
          <p14:tracePt t="25072" x="6353175" y="4132263"/>
          <p14:tracePt t="25086" x="6353175" y="4149725"/>
          <p14:tracePt t="25088" x="6353175" y="4198938"/>
          <p14:tracePt t="25103" x="6353175" y="4273550"/>
          <p14:tracePt t="25120" x="6353175" y="4356100"/>
          <p14:tracePt t="25136" x="6353175" y="4430713"/>
          <p14:tracePt t="25149" x="6353175" y="4481513"/>
          <p14:tracePt t="25160" x="6353175" y="4505325"/>
          <p14:tracePt t="25167" x="6353175" y="4556125"/>
          <p14:tracePt t="25180" x="6353175" y="4605338"/>
          <p14:tracePt t="25188" x="6353175" y="4654550"/>
          <p14:tracePt t="25206" x="6345238" y="4713288"/>
          <p14:tracePt t="25221" x="6319838" y="4778375"/>
          <p14:tracePt t="25238" x="6319838" y="4837113"/>
          <p14:tracePt t="25253" x="6311900" y="4852988"/>
          <p14:tracePt t="25254" x="6294438" y="4903788"/>
          <p14:tracePt t="25269" x="6294438" y="4919663"/>
          <p14:tracePt t="25271" x="6294438" y="4945063"/>
          <p14:tracePt t="25303" x="6294438" y="5019675"/>
          <p14:tracePt t="25311" x="6286500" y="5027613"/>
          <p14:tracePt t="25318" x="6286500" y="5035550"/>
          <p14:tracePt t="25325" x="6286500" y="5053013"/>
          <p14:tracePt t="25335" x="6286500" y="5060950"/>
          <p14:tracePt t="25353" x="6286500" y="5102225"/>
          <p14:tracePt t="25356" x="6286500" y="5110163"/>
          <p14:tracePt t="25370" x="6286500" y="5118100"/>
          <p14:tracePt t="25378" x="6261100" y="5151438"/>
          <p14:tracePt t="28397" x="6261100" y="5159375"/>
          <p14:tracePt t="28404" x="6278563" y="5159375"/>
          <p14:tracePt t="28419" x="6294438" y="5159375"/>
          <p14:tracePt t="28422" x="6302375" y="5159375"/>
          <p14:tracePt t="28442" x="6311900" y="5159375"/>
          <p14:tracePt t="28445" x="6319838" y="5159375"/>
          <p14:tracePt t="28492" x="6345238" y="5168900"/>
          <p14:tracePt t="28503" x="6353175" y="5168900"/>
          <p14:tracePt t="28519" x="6361113" y="5176838"/>
          <p14:tracePt t="28535" x="6386513" y="5192713"/>
          <p14:tracePt t="28558" x="6410325" y="5218113"/>
          <p14:tracePt t="28612" x="6418263" y="5226050"/>
          <p14:tracePt t="28666" x="6418263" y="5243513"/>
          <p14:tracePt t="28669" x="6418263" y="5251450"/>
          <p14:tracePt t="28686" x="6435725" y="5275263"/>
          <p14:tracePt t="28693" x="6443663" y="5284788"/>
          <p14:tracePt t="28704" x="6469063" y="5308600"/>
          <p14:tracePt t="28727" x="6477000" y="5326063"/>
          <p14:tracePt t="28751" x="6484938" y="5349875"/>
          <p14:tracePt t="28762" x="6510338" y="5375275"/>
          <p14:tracePt t="28784" x="6518275" y="5392738"/>
          <p14:tracePt t="28794" x="6526213" y="5400675"/>
          <p14:tracePt t="28820" x="6526213" y="5408613"/>
          <p14:tracePt t="28846" x="6526213" y="5441950"/>
          <p14:tracePt t="28852" x="6526213" y="5449888"/>
          <p14:tracePt t="28866" x="6526213" y="5457825"/>
          <p14:tracePt t="28876" x="6526213" y="5465763"/>
          <p14:tracePt t="28886" x="6526213" y="5491163"/>
          <p14:tracePt t="28902" x="6526213" y="5499100"/>
          <p14:tracePt t="28947" x="6526213" y="5508625"/>
          <p14:tracePt t="29013" x="6526213" y="5516563"/>
          <p14:tracePt t="29021" x="6535738" y="5524500"/>
          <p14:tracePt t="29053" x="6543675" y="5549900"/>
          <p14:tracePt t="29140" x="6559550" y="5557838"/>
          <p14:tracePt t="30075" x="6551613" y="5557838"/>
          <p14:tracePt t="30261" x="6543675" y="5557838"/>
          <p14:tracePt t="30276" x="6543675" y="5549900"/>
          <p14:tracePt t="30284" x="6543675" y="5540375"/>
          <p14:tracePt t="30299" x="6543675" y="5516563"/>
          <p14:tracePt t="30302" x="6543675" y="5508625"/>
          <p14:tracePt t="30314" x="6543675" y="5499100"/>
          <p14:tracePt t="30316" x="6543675" y="5491163"/>
          <p14:tracePt t="30335" x="6543675" y="5465763"/>
          <p14:tracePt t="30347" x="6543675" y="5457825"/>
          <p14:tracePt t="30351" x="6543675" y="5449888"/>
          <p14:tracePt t="30364" x="6543675" y="5441950"/>
          <p14:tracePt t="30390" x="6543675" y="5408613"/>
          <p14:tracePt t="30399" x="6543675" y="5400675"/>
          <p14:tracePt t="30408" x="6543675" y="5392738"/>
          <p14:tracePt t="30417" x="6543675" y="5359400"/>
          <p14:tracePt t="30434" x="6543675" y="5318125"/>
          <p14:tracePt t="30436" x="6543675" y="5300663"/>
          <p14:tracePt t="30453" x="6543675" y="5251450"/>
          <p14:tracePt t="30464" x="6543675" y="5243513"/>
          <p14:tracePt t="30481" x="6543675" y="5202238"/>
          <p14:tracePt t="30485" x="6543675" y="5192713"/>
          <p14:tracePt t="30498" x="6543675" y="5184775"/>
          <p14:tracePt t="30518" x="6543675" y="5168900"/>
          <p14:tracePt t="30546" x="6543675" y="5151438"/>
          <p14:tracePt t="30591" x="6543675" y="5110163"/>
          <p14:tracePt t="30611" x="6577013" y="5110163"/>
          <p14:tracePt t="30620" x="6592888" y="5094288"/>
          <p14:tracePt t="30638" x="6659563" y="5084763"/>
          <p14:tracePt t="30648" x="6683375" y="5084763"/>
          <p14:tracePt t="30663" x="6767513" y="5068888"/>
          <p14:tracePt t="30670" x="6791325" y="5068888"/>
          <p14:tracePt t="30675" x="6858000" y="5060950"/>
          <p14:tracePt t="30704" x="6907213" y="5035550"/>
          <p14:tracePt t="30714" x="6940550" y="5035550"/>
          <p14:tracePt t="30717" x="6973888" y="5035550"/>
          <p14:tracePt t="30735" x="7064375" y="5027613"/>
          <p14:tracePt t="30786" x="7339013" y="4968875"/>
          <p14:tracePt t="30809" x="7404100" y="4968875"/>
          <p14:tracePt t="30836" x="7519988" y="4986338"/>
          <p14:tracePt t="30855" x="7604125" y="5011738"/>
          <p14:tracePt t="30871" x="7678738" y="5035550"/>
          <p14:tracePt t="30881" x="7727950" y="5035550"/>
          <p14:tracePt t="30896" x="7794625" y="5053013"/>
          <p14:tracePt t="30905" x="7851775" y="5060950"/>
          <p14:tracePt t="30912" x="7869238" y="5060950"/>
          <p14:tracePt t="30931" x="7951788" y="5060950"/>
          <p14:tracePt t="30933" x="7993063" y="5060950"/>
          <p14:tracePt t="30949" x="8059738" y="5060950"/>
          <p14:tracePt t="30967" x="8142288" y="5060950"/>
          <p14:tracePt t="30981" x="8183563" y="5060950"/>
          <p14:tracePt t="30983" x="8232775" y="5060950"/>
          <p14:tracePt t="31007" x="8332788" y="5060950"/>
          <p14:tracePt t="31028" x="8407400" y="5076825"/>
          <p14:tracePt t="31032" x="8440738" y="5076825"/>
          <p14:tracePt t="31045" x="8482013" y="5076825"/>
          <p14:tracePt t="31057" x="8564563" y="5076825"/>
          <p14:tracePt t="31070" x="8605838" y="5076825"/>
          <p14:tracePt t="31078" x="8631238" y="5076825"/>
          <p14:tracePt t="31097" x="8672513" y="5076825"/>
          <p14:tracePt t="31100" x="8680450" y="5076825"/>
          <p14:tracePt t="31114" x="8696325" y="5076825"/>
          <p14:tracePt t="31117" x="8721725" y="5076825"/>
          <p14:tracePt t="31133" x="8778875" y="5076825"/>
          <p14:tracePt t="31148" x="8837613" y="5076825"/>
          <p14:tracePt t="31167" x="8845550" y="5076825"/>
          <p14:tracePt t="31199" x="8853488" y="5076825"/>
          <p14:tracePt t="31213" x="8863013" y="5076825"/>
          <p14:tracePt t="31228" x="8878888" y="5076825"/>
          <p14:tracePt t="31240" x="8904288" y="5076825"/>
          <p14:tracePt t="31246" x="8912225" y="5076825"/>
          <p14:tracePt t="31260" x="8928100" y="5076825"/>
          <p14:tracePt t="31268" x="8937625" y="5076825"/>
          <p14:tracePt t="31281" x="8945563" y="5076825"/>
          <p14:tracePt t="31299" x="8953500" y="5076825"/>
          <p14:tracePt t="31325" x="9002713" y="5102225"/>
          <p14:tracePt t="31332" x="9012238" y="5118100"/>
          <p14:tracePt t="31349" x="9028113" y="5135563"/>
          <p14:tracePt t="31370" x="9043988" y="5159375"/>
          <p14:tracePt t="31409" x="9053513" y="5210175"/>
          <p14:tracePt t="31425" x="9069388" y="5284788"/>
          <p14:tracePt t="31441" x="9069388" y="5318125"/>
          <p14:tracePt t="31448" x="9085263" y="5326063"/>
          <p14:tracePt t="31458" x="9110663" y="5349875"/>
          <p14:tracePt t="31460" x="9110663" y="5359400"/>
          <p14:tracePt t="31470" x="9110663" y="5367338"/>
          <p14:tracePt t="31482" x="9110663" y="5383213"/>
          <p14:tracePt t="31485" x="9110663" y="5392738"/>
          <p14:tracePt t="31498" x="9110663" y="5416550"/>
          <p14:tracePt t="31503" x="9110663" y="5434013"/>
          <p14:tracePt t="31514" x="9110663" y="5441950"/>
          <p14:tracePt t="31516" x="9128125" y="5457825"/>
          <p14:tracePt t="31534" x="9128125" y="5516563"/>
          <p14:tracePt t="31550" x="9128125" y="5573713"/>
          <p14:tracePt t="31582" x="9128125" y="5648325"/>
          <p14:tracePt t="31589" x="9128125" y="5681663"/>
          <p14:tracePt t="31614" x="9128125" y="5815013"/>
          <p14:tracePt t="31623" x="9136063" y="5889625"/>
          <p14:tracePt t="31630" x="9136063" y="5954713"/>
          <p14:tracePt t="31903" x="9102725" y="6626225"/>
          <p14:tracePt t="31910" x="9085263" y="6642100"/>
          <p14:tracePt t="31931" x="9061450" y="6675438"/>
          <p14:tracePt t="31933" x="9043988" y="6683375"/>
          <p14:tracePt t="31954" x="9028113" y="6683375"/>
          <p14:tracePt t="31957" x="9002713" y="6692900"/>
          <p14:tracePt t="31966" x="8969375" y="6692900"/>
          <p14:tracePt t="31986" x="8937625" y="6716713"/>
          <p14:tracePt t="31988" x="8920163" y="6726238"/>
          <p14:tracePt t="32001" x="8878888" y="6726238"/>
          <p14:tracePt t="32013" x="8845550" y="6742113"/>
          <p14:tracePt t="32023" x="8804275" y="6750050"/>
          <p14:tracePt t="32029" x="8778875" y="6750050"/>
          <p14:tracePt t="32036" x="8747125" y="6750050"/>
          <p14:tracePt t="32049" x="8737600" y="6750050"/>
          <p14:tracePt t="32053" x="8729663" y="6750050"/>
          <p14:tracePt t="32072" x="8672513" y="6750050"/>
          <p14:tracePt t="32092" x="8613775" y="6750050"/>
          <p14:tracePt t="32103" x="8547100" y="6775450"/>
          <p14:tracePt t="32118" x="8448675" y="6775450"/>
          <p14:tracePt t="32124" x="8397875" y="6775450"/>
          <p14:tracePt t="32139" x="8374063" y="6775450"/>
          <p14:tracePt t="32153" x="8315325" y="6775450"/>
          <p14:tracePt t="32156" x="8281988" y="6775450"/>
          <p14:tracePt t="32164" x="8266113" y="6775450"/>
          <p14:tracePt t="32180" x="8224838" y="6775450"/>
          <p14:tracePt t="32181" x="8207375" y="6775450"/>
          <p14:tracePt t="32198" x="8158163" y="6775450"/>
          <p14:tracePt t="32200" x="8108950" y="6775450"/>
          <p14:tracePt t="32220" x="8016875" y="6775450"/>
          <p14:tracePt t="32222" x="7967663" y="6767513"/>
          <p14:tracePt t="32230" x="7951788" y="6767513"/>
          <p14:tracePt t="32247" x="7851775" y="6767513"/>
          <p14:tracePt t="32264" x="7769225" y="6767513"/>
          <p14:tracePt t="32296" x="7512050" y="6767513"/>
          <p14:tracePt t="32303" x="7445375" y="6767513"/>
          <p14:tracePt t="32311" x="7413625" y="6767513"/>
          <p14:tracePt t="32326" x="7339013" y="6742113"/>
          <p14:tracePt t="32335" x="7329488" y="6742113"/>
          <p14:tracePt t="32352" x="7305675" y="6726238"/>
          <p14:tracePt t="32382" x="7264400" y="6683375"/>
          <p14:tracePt t="32390" x="7213600" y="6659563"/>
          <p14:tracePt t="32399" x="7180263" y="6634163"/>
          <p14:tracePt t="32414" x="7138988" y="6592888"/>
          <p14:tracePt t="32415" x="7115175" y="6567488"/>
          <p14:tracePt t="32435" x="7081838" y="6510338"/>
          <p14:tracePt t="32444" x="7081838" y="6477000"/>
          <p14:tracePt t="32450" x="7081838" y="6435725"/>
          <p14:tracePt t="32457" x="7064375" y="6418263"/>
          <p14:tracePt t="32463" x="7064375" y="6376988"/>
          <p14:tracePt t="32469" x="7040563" y="6327775"/>
          <p14:tracePt t="32485" x="6965950" y="6196013"/>
          <p14:tracePt t="32498" x="6932613" y="6154738"/>
          <p14:tracePt t="32500" x="6865938" y="6096000"/>
          <p14:tracePt t="32514" x="6808788" y="6037263"/>
          <p14:tracePt t="32515" x="6783388" y="6013450"/>
          <p14:tracePt t="32531" x="6742113" y="5954713"/>
          <p14:tracePt t="32535" x="6734175" y="5938838"/>
          <p14:tracePt t="32549" x="6726238" y="5880100"/>
          <p14:tracePt t="32565" x="6726238" y="5846763"/>
          <p14:tracePt t="32576" x="6726238" y="5830888"/>
          <p14:tracePt t="32589" x="6726238" y="5756275"/>
          <p14:tracePt t="32600" x="6726238" y="5707063"/>
          <p14:tracePt t="32618" x="6667500" y="5565775"/>
          <p14:tracePt t="32636" x="6608763" y="5392738"/>
          <p14:tracePt t="32644" x="6608763" y="5349875"/>
          <p14:tracePt t="32652" x="6608763" y="5318125"/>
          <p14:tracePt t="32669" x="6608763" y="5259388"/>
          <p14:tracePt t="32682" x="6608763" y="5243513"/>
          <p14:tracePt t="32684" x="6608763" y="5202238"/>
          <p14:tracePt t="32696" x="6608763" y="5184775"/>
          <p14:tracePt t="32713" x="6618288" y="5151438"/>
          <p14:tracePt t="32715" x="6618288" y="5143500"/>
          <p14:tracePt t="32732" x="6626225" y="5135563"/>
          <p14:tracePt t="32773" x="6651625" y="5102225"/>
          <p14:tracePt t="32789" x="6700838" y="5076825"/>
          <p14:tracePt t="32806" x="6757988" y="5043488"/>
          <p14:tracePt t="32814" x="6783388" y="5035550"/>
          <p14:tracePt t="32831" x="6799263" y="5011738"/>
          <p14:tracePt t="32847" x="6842125" y="4994275"/>
          <p14:tracePt t="32854" x="6850063" y="4986338"/>
          <p14:tracePt t="32863" x="6858000" y="4978400"/>
          <p14:tracePt t="32898" x="6932613" y="4960938"/>
          <p14:tracePt t="32902" x="6958013" y="4960938"/>
          <p14:tracePt t="32909" x="6989763" y="4960938"/>
          <p14:tracePt t="32921" x="7015163" y="4960938"/>
          <p14:tracePt t="32925" x="7064375" y="4960938"/>
          <p14:tracePt t="32938" x="7097713" y="4960938"/>
          <p14:tracePt t="32944" x="7131050" y="4960938"/>
          <p14:tracePt t="32949" x="7180263" y="4960938"/>
          <p14:tracePt t="32965" x="7280275" y="4960938"/>
          <p14:tracePt t="32984" x="7370763" y="4937125"/>
          <p14:tracePt t="32997" x="7421563" y="4937125"/>
          <p14:tracePt t="32999" x="7470775" y="4937125"/>
          <p14:tracePt t="33014" x="7504113" y="4937125"/>
          <p14:tracePt t="33015" x="7553325" y="4937125"/>
          <p14:tracePt t="33031" x="7653338" y="4937125"/>
          <p14:tracePt t="33047" x="7751763" y="4937125"/>
          <p14:tracePt t="33069" x="7910513" y="5002213"/>
          <p14:tracePt t="33079" x="7951788" y="5011738"/>
          <p14:tracePt t="33095" x="8034338" y="5035550"/>
          <p14:tracePt t="33100" x="8075613" y="5060950"/>
          <p14:tracePt t="33113" x="8108950" y="5076825"/>
          <p14:tracePt t="33115" x="8158163" y="5076825"/>
          <p14:tracePt t="33131" x="8191500" y="5076825"/>
          <p14:tracePt t="33134" x="8250238" y="5084763"/>
          <p14:tracePt t="33147" x="8281988" y="5084763"/>
          <p14:tracePt t="33149" x="8315325" y="5084763"/>
          <p14:tracePt t="33171" x="8374063" y="5084763"/>
          <p14:tracePt t="33174" x="8407400" y="5084763"/>
          <p14:tracePt t="33183" x="8415338" y="5084763"/>
          <p14:tracePt t="33214" x="8440738" y="5094288"/>
          <p14:tracePt t="33253" x="8448675" y="5094288"/>
          <p14:tracePt t="33286" x="8472488" y="5127625"/>
          <p14:tracePt t="33319" x="8472488" y="5135563"/>
          <p14:tracePt t="33332" x="8489950" y="5159375"/>
          <p14:tracePt t="33348" x="8489950" y="5168900"/>
          <p14:tracePt t="33351" x="8489950" y="5176838"/>
          <p14:tracePt t="33366" x="8489950" y="5184775"/>
          <p14:tracePt t="33381" x="8489950" y="5202238"/>
          <p14:tracePt t="33397" x="8489950" y="5218113"/>
          <p14:tracePt t="33414" x="8489950" y="5226050"/>
          <p14:tracePt t="34228" x="8489950" y="52339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B2AB7C92-653C-7C6D-6F2D-9DA8F6C131C5}"/>
              </a:ext>
            </a:extLst>
          </p:cNvPr>
          <p:cNvSpPr>
            <a:spLocks noGrp="1"/>
          </p:cNvSpPr>
          <p:nvPr>
            <p:ph type="sldNum" sz="quarter" idx="12"/>
          </p:nvPr>
        </p:nvSpPr>
        <p:spPr/>
        <p:txBody>
          <a:bodyPr/>
          <a:lstStyle/>
          <a:p>
            <a:fld id="{C78F2D1F-20F6-49FC-9198-62F80DEE6B28}" type="slidenum">
              <a:rPr kumimoji="1" lang="ja-JP" altLang="en-US" smtClean="0"/>
              <a:t>2</a:t>
            </a:fld>
            <a:endParaRPr kumimoji="1" lang="ja-JP" altLang="en-US"/>
          </a:p>
        </p:txBody>
      </p:sp>
      <p:sp>
        <p:nvSpPr>
          <p:cNvPr id="7" name="タイトル 6">
            <a:extLst>
              <a:ext uri="{FF2B5EF4-FFF2-40B4-BE49-F238E27FC236}">
                <a16:creationId xmlns:a16="http://schemas.microsoft.com/office/drawing/2014/main" id="{8476D362-181B-3742-7C7D-FAD5410A1CE1}"/>
              </a:ext>
            </a:extLst>
          </p:cNvPr>
          <p:cNvSpPr>
            <a:spLocks noGrp="1"/>
          </p:cNvSpPr>
          <p:nvPr>
            <p:ph type="title"/>
          </p:nvPr>
        </p:nvSpPr>
        <p:spPr>
          <a:xfrm>
            <a:off x="309489" y="669542"/>
            <a:ext cx="7886700" cy="516481"/>
          </a:xfrm>
        </p:spPr>
        <p:txBody>
          <a:bodyPr>
            <a:normAutofit/>
          </a:bodyPr>
          <a:lstStyle/>
          <a:p>
            <a:r>
              <a:rPr lang="ja-JP" altLang="en-US" sz="2800" dirty="0">
                <a:latin typeface="Meiryo UI" panose="020B0604030504040204" pitchFamily="50" charset="-128"/>
                <a:ea typeface="Meiryo UI" panose="020B0604030504040204" pitchFamily="50" charset="-128"/>
              </a:rPr>
              <a:t>改定版の内容（施設計画）</a:t>
            </a:r>
          </a:p>
        </p:txBody>
      </p:sp>
      <p:cxnSp>
        <p:nvCxnSpPr>
          <p:cNvPr id="9" name="直線コネクタ 8">
            <a:extLst>
              <a:ext uri="{FF2B5EF4-FFF2-40B4-BE49-F238E27FC236}">
                <a16:creationId xmlns:a16="http://schemas.microsoft.com/office/drawing/2014/main" id="{ED9CE02E-9D32-CC24-2658-44068BB23C7D}"/>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91E1515-DBEC-7DFD-2F09-821C33DF042B}"/>
              </a:ext>
            </a:extLst>
          </p:cNvPr>
          <p:cNvSpPr txBox="1"/>
          <p:nvPr/>
        </p:nvSpPr>
        <p:spPr>
          <a:xfrm>
            <a:off x="808971" y="1636387"/>
            <a:ext cx="8051101"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全体：バス乗降場の集約化／新千里東町</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号線の改廃の検討</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千里中央２号線の双方向化</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B1863056-D2EC-B7B9-32DC-A7E3A3F408B7}"/>
              </a:ext>
            </a:extLst>
          </p:cNvPr>
          <p:cNvSpPr txBox="1"/>
          <p:nvPr/>
        </p:nvSpPr>
        <p:spPr>
          <a:xfrm>
            <a:off x="808971" y="2271851"/>
            <a:ext cx="8030795"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pPr lvl="0" algn="just"/>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駅西街区：商業施設等の再整備／道路上空利用</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59AAA8E3-1580-EBE6-5696-B7B82A6D47A7}"/>
              </a:ext>
            </a:extLst>
          </p:cNvPr>
          <p:cNvSpPr txBox="1"/>
          <p:nvPr/>
        </p:nvSpPr>
        <p:spPr>
          <a:xfrm>
            <a:off x="808971" y="2907315"/>
            <a:ext cx="8011955"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pPr lvl="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駅東街区：千里阪急百貨店とセルシーの大街区化による商業施設</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／道路上空利用</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087E0AB6-8F5A-61AF-5749-A8FF0D27DA42}"/>
              </a:ext>
            </a:extLst>
          </p:cNvPr>
          <p:cNvSpPr txBox="1"/>
          <p:nvPr/>
        </p:nvSpPr>
        <p:spPr>
          <a:xfrm>
            <a:off x="751488" y="1327406"/>
            <a:ext cx="2207174"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従前の主な内容</a:t>
            </a:r>
            <a:r>
              <a:rPr lang="en-US" altLang="ja-JP" dirty="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sp>
        <p:nvSpPr>
          <p:cNvPr id="4" name="加算記号 3">
            <a:extLst>
              <a:ext uri="{FF2B5EF4-FFF2-40B4-BE49-F238E27FC236}">
                <a16:creationId xmlns:a16="http://schemas.microsoft.com/office/drawing/2014/main" id="{9A2C6846-27BC-CCF3-4A22-32FAEF407179}"/>
              </a:ext>
            </a:extLst>
          </p:cNvPr>
          <p:cNvSpPr/>
          <p:nvPr/>
        </p:nvSpPr>
        <p:spPr>
          <a:xfrm>
            <a:off x="3982197" y="3429793"/>
            <a:ext cx="541283" cy="5400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5DF08277-A9EB-A10C-8659-927AA47E5506}"/>
              </a:ext>
            </a:extLst>
          </p:cNvPr>
          <p:cNvSpPr txBox="1"/>
          <p:nvPr/>
        </p:nvSpPr>
        <p:spPr>
          <a:xfrm>
            <a:off x="808971" y="4176469"/>
            <a:ext cx="7993618"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全体：商業施設や公共施設等の適正な再配置／「関連区域」との連携</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91C813E9-59B8-6015-74B3-C9C09D9B1A9E}"/>
              </a:ext>
            </a:extLst>
          </p:cNvPr>
          <p:cNvSpPr txBox="1"/>
          <p:nvPr/>
        </p:nvSpPr>
        <p:spPr>
          <a:xfrm>
            <a:off x="808971" y="4811933"/>
            <a:ext cx="7973312"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pPr lvl="0" algn="just"/>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駅西街区：商業</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・業務・宿泊・高度医療等による高度利用</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EFFD011B-CA13-F662-B721-31FF023399DF}"/>
              </a:ext>
            </a:extLst>
          </p:cNvPr>
          <p:cNvSpPr txBox="1"/>
          <p:nvPr/>
        </p:nvSpPr>
        <p:spPr>
          <a:xfrm>
            <a:off x="790130" y="5447397"/>
            <a:ext cx="7973312"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pPr lvl="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駅東街区：百貨店・物販・飲食・サービス・エンターテイメント</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15EC33F3-9D08-D6AF-22BC-9FB7575ABCB0}"/>
              </a:ext>
            </a:extLst>
          </p:cNvPr>
          <p:cNvSpPr txBox="1"/>
          <p:nvPr/>
        </p:nvSpPr>
        <p:spPr>
          <a:xfrm>
            <a:off x="790130" y="6082861"/>
            <a:ext cx="7973312" cy="307777"/>
          </a:xfrm>
          <a:prstGeom prst="rect">
            <a:avLst/>
          </a:prstGeom>
          <a:solidFill>
            <a:schemeClr val="bg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wrap="square" rtlCol="0">
            <a:spAutoFit/>
          </a:bodyPr>
          <a:lstStyle/>
          <a:p>
            <a:pPr lvl="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公園南街区：駅東街区との一体整備／千里東町公園と連携した交流機能や居住機能等の検討</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E7089AF2-483C-6834-E382-229DD12CE4B0}"/>
              </a:ext>
            </a:extLst>
          </p:cNvPr>
          <p:cNvSpPr txBox="1"/>
          <p:nvPr/>
        </p:nvSpPr>
        <p:spPr>
          <a:xfrm>
            <a:off x="790130" y="3807137"/>
            <a:ext cx="4572000" cy="369332"/>
          </a:xfrm>
          <a:prstGeom prst="rect">
            <a:avLst/>
          </a:prstGeom>
          <a:noFill/>
        </p:spPr>
        <p:txBody>
          <a:bodyPr wrap="square">
            <a:sp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追加された</a:t>
            </a:r>
            <a:r>
              <a:rPr lang="ja-JP" altLang="en-US" dirty="0">
                <a:latin typeface="Meiryo UI" panose="020B0604030504040204" pitchFamily="50" charset="-128"/>
                <a:ea typeface="Meiryo UI" panose="020B0604030504040204" pitchFamily="50" charset="-128"/>
              </a:rPr>
              <a:t>主な内容</a:t>
            </a:r>
            <a:r>
              <a:rPr lang="en-US" altLang="ja-JP" dirty="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pic>
        <p:nvPicPr>
          <p:cNvPr id="48" name="オーディオ 47">
            <a:hlinkClick r:id="" action="ppaction://media"/>
            <a:extLst>
              <a:ext uri="{FF2B5EF4-FFF2-40B4-BE49-F238E27FC236}">
                <a16:creationId xmlns:a16="http://schemas.microsoft.com/office/drawing/2014/main" id="{3F92BDD2-B52E-4EF2-B807-6213B99C3D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58688424"/>
      </p:ext>
    </p:extLst>
  </p:cSld>
  <p:clrMapOvr>
    <a:masterClrMapping/>
  </p:clrMapOvr>
  <mc:AlternateContent xmlns:mc="http://schemas.openxmlformats.org/markup-compatibility/2006" xmlns:p14="http://schemas.microsoft.com/office/powerpoint/2010/main">
    <mc:Choice Requires="p14">
      <p:transition spd="slow" p14:dur="2000" advTm="95274"/>
    </mc:Choice>
    <mc:Fallback xmlns="">
      <p:transition spd="slow" advTm="95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BC761F-52B7-E4F8-44A2-33208D868E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7" t="20809" r="58905" b="20350"/>
          <a:stretch/>
        </p:blipFill>
        <p:spPr>
          <a:xfrm>
            <a:off x="2989183" y="0"/>
            <a:ext cx="4002167" cy="6849108"/>
          </a:xfrm>
          <a:prstGeom prst="rect">
            <a:avLst/>
          </a:prstGeom>
        </p:spPr>
      </p:pic>
      <p:sp>
        <p:nvSpPr>
          <p:cNvPr id="20" name="タイトル 1"/>
          <p:cNvSpPr txBox="1">
            <a:spLocks/>
          </p:cNvSpPr>
          <p:nvPr/>
        </p:nvSpPr>
        <p:spPr>
          <a:xfrm>
            <a:off x="57150" y="64421"/>
            <a:ext cx="3232150" cy="494379"/>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施設配置計画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6F3E1AD-EB14-9925-9CBD-42C088301315}"/>
              </a:ext>
            </a:extLst>
          </p:cNvPr>
          <p:cNvSpPr txBox="1"/>
          <p:nvPr/>
        </p:nvSpPr>
        <p:spPr>
          <a:xfrm>
            <a:off x="68184" y="3991416"/>
            <a:ext cx="2006599" cy="2053784"/>
          </a:xfrm>
          <a:prstGeom prst="rect">
            <a:avLst/>
          </a:prstGeom>
          <a:noFill/>
        </p:spPr>
        <p:txBody>
          <a:bodyPr wrap="square" rtlCol="0">
            <a:spAutoFit/>
          </a:bodyPr>
          <a:lstStyle/>
          <a:p>
            <a:pPr marL="141288" indent="-141288"/>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 本イメージ図は、都市計画等の制度を活用し、公益的空間の創出や回遊性の向上を図るため、道路上空利用を想定した場合の例示であり、確定したものではありません。</a:t>
            </a:r>
          </a:p>
        </p:txBody>
      </p:sp>
      <p:sp>
        <p:nvSpPr>
          <p:cNvPr id="4" name="スライド番号プレースホルダー 3">
            <a:extLst>
              <a:ext uri="{FF2B5EF4-FFF2-40B4-BE49-F238E27FC236}">
                <a16:creationId xmlns:a16="http://schemas.microsoft.com/office/drawing/2014/main" id="{1A5362C8-5FC4-696C-FA3E-74021110D0AF}"/>
              </a:ext>
            </a:extLst>
          </p:cNvPr>
          <p:cNvSpPr>
            <a:spLocks noGrp="1"/>
          </p:cNvSpPr>
          <p:nvPr>
            <p:ph type="sldNum" sz="quarter" idx="12"/>
          </p:nvPr>
        </p:nvSpPr>
        <p:spPr/>
        <p:txBody>
          <a:bodyPr/>
          <a:lstStyle/>
          <a:p>
            <a:fld id="{C78F2D1F-20F6-49FC-9198-62F80DEE6B28}" type="slidenum">
              <a:rPr kumimoji="1" lang="ja-JP" altLang="en-US" smtClean="0"/>
              <a:t>20</a:t>
            </a:fld>
            <a:endParaRPr kumimoji="1" lang="ja-JP" altLang="en-US"/>
          </a:p>
        </p:txBody>
      </p:sp>
      <p:pic>
        <p:nvPicPr>
          <p:cNvPr id="39" name="オーディオ 38">
            <a:hlinkClick r:id="" action="ppaction://media"/>
            <a:extLst>
              <a:ext uri="{FF2B5EF4-FFF2-40B4-BE49-F238E27FC236}">
                <a16:creationId xmlns:a16="http://schemas.microsoft.com/office/drawing/2014/main" id="{902DB3D9-BA62-CFD9-6D8C-4CD5E18C60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5253319"/>
      </p:ext>
    </p:extLst>
  </p:cSld>
  <p:clrMapOvr>
    <a:masterClrMapping/>
  </p:clrMapOvr>
  <mc:AlternateContent xmlns:mc="http://schemas.openxmlformats.org/markup-compatibility/2006" xmlns:p14="http://schemas.microsoft.com/office/powerpoint/2010/main">
    <mc:Choice Requires="p14">
      <p:transition spd="slow" p14:dur="2000" advTm="55846"/>
    </mc:Choice>
    <mc:Fallback xmlns="">
      <p:transition spd="slow" advTm="5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extLst>
    <p:ext uri="{3A86A75C-4F4B-4683-9AE1-C65F6400EC91}">
      <p14:laserTraceLst xmlns:p14="http://schemas.microsoft.com/office/powerpoint/2010/main">
        <p14:tracePtLst>
          <p14:tracePt t="35475" x="5902325" y="4716463"/>
          <p14:tracePt t="35663" x="5902325" y="4711700"/>
          <p14:tracePt t="35692" x="5907088" y="4711700"/>
          <p14:tracePt t="35717" x="5911850" y="4711700"/>
          <p14:tracePt t="35734" x="5916613" y="4706938"/>
          <p14:tracePt t="35740" x="5921375" y="4706938"/>
          <p14:tracePt t="35757" x="6005513" y="4706938"/>
          <p14:tracePt t="35789" x="6210300" y="4711700"/>
          <p14:tracePt t="35818" x="6351588" y="4735513"/>
          <p14:tracePt t="35839" x="6361113" y="4735513"/>
          <p14:tracePt t="35996" x="6380163" y="4748213"/>
          <p14:tracePt t="36003" x="6394450" y="4767263"/>
          <p14:tracePt t="36013" x="6408738" y="4781550"/>
          <p14:tracePt t="36021" x="6413500" y="4786313"/>
          <p14:tracePt t="36029" x="6418263" y="4795838"/>
          <p14:tracePt t="36044" x="6423025" y="4805363"/>
          <p14:tracePt t="36068" x="6427788" y="4814888"/>
          <p14:tracePt t="36088" x="6427788" y="4824413"/>
          <p14:tracePt t="36116" x="6427788" y="4833938"/>
          <p14:tracePt t="36164" x="6423025" y="4848225"/>
          <p14:tracePt t="36192" x="6418263" y="4852988"/>
          <p14:tracePt t="36207" x="6418263" y="4857750"/>
          <p14:tracePt t="36259" x="6418263" y="4862513"/>
          <p14:tracePt t="36261" x="6408738" y="4867275"/>
          <p14:tracePt t="36268" x="6399213" y="4881563"/>
          <p14:tracePt t="36289" x="6394450" y="4886325"/>
          <p14:tracePt t="36296" x="6389688" y="4891088"/>
          <p14:tracePt t="36311" x="6375400" y="4910138"/>
          <p14:tracePt t="36319" x="6375400" y="4914900"/>
          <p14:tracePt t="36328" x="6375400" y="4919663"/>
          <p14:tracePt t="36347" x="6370638" y="4938713"/>
          <p14:tracePt t="36351" x="6361113" y="4953000"/>
          <p14:tracePt t="36375" x="6356350" y="4967288"/>
          <p14:tracePt t="36395" x="6356350" y="4972050"/>
          <p14:tracePt t="36414" x="6351588" y="4981575"/>
          <p14:tracePt t="36440" x="6346825" y="4986338"/>
          <p14:tracePt t="36457" x="6337300" y="5000625"/>
          <p14:tracePt t="36486" x="6337300" y="5005388"/>
          <p14:tracePt t="36506" x="6332538" y="5019675"/>
          <p14:tracePt t="36545" x="6332538" y="5038725"/>
          <p14:tracePt t="36565" x="6332538" y="5048250"/>
          <p14:tracePt t="36598" x="6332538" y="5080000"/>
          <p14:tracePt t="36614" x="6332538" y="5103813"/>
          <p14:tracePt t="36624" x="6327775" y="5118100"/>
          <p14:tracePt t="36645" x="6327775" y="5141913"/>
          <p14:tracePt t="36661" x="6327775" y="5146675"/>
          <p14:tracePt t="36684" x="6327775" y="5151438"/>
          <p14:tracePt t="36702" x="6327775" y="5165725"/>
          <p14:tracePt t="36709" x="6327775" y="5170488"/>
          <p14:tracePt t="36728" x="6327775" y="5175250"/>
          <p14:tracePt t="36745" x="6327775" y="5180013"/>
          <p14:tracePt t="36764" x="6327775" y="5194300"/>
          <p14:tracePt t="36780" x="6327775" y="5203825"/>
          <p14:tracePt t="36797" x="6327775" y="5208588"/>
          <p14:tracePt t="36812" x="6327775" y="5222875"/>
          <p14:tracePt t="36839" x="6327775" y="5227638"/>
          <p14:tracePt t="36846" x="6327775" y="5237163"/>
          <p14:tracePt t="36861" x="6327775" y="5251450"/>
          <p14:tracePt t="36864" x="6327775" y="5260975"/>
          <p14:tracePt t="36869" x="6327775" y="5265738"/>
          <p14:tracePt t="36877" x="6332538" y="5284788"/>
          <p14:tracePt t="36896" x="6337300" y="5289550"/>
          <p14:tracePt t="36902" x="6337300" y="5294313"/>
          <p14:tracePt t="36910" x="6337300" y="5303838"/>
          <p14:tracePt t="36949" x="6337300" y="5308600"/>
          <p14:tracePt t="38542" x="6337300" y="5303838"/>
          <p14:tracePt t="38555" x="6332538" y="5303838"/>
          <p14:tracePt t="38593" x="6323013" y="5303838"/>
          <p14:tracePt t="38607" x="6318250" y="5303838"/>
          <p14:tracePt t="38613" x="6303963" y="5303838"/>
          <p14:tracePt t="38628" x="6275388" y="5303838"/>
          <p14:tracePt t="38646" x="6238875" y="5303838"/>
          <p14:tracePt t="38649" x="6224588" y="5303838"/>
          <p14:tracePt t="38662" x="6200775" y="5308600"/>
          <p14:tracePt t="38688" x="6196013" y="5313363"/>
          <p14:tracePt t="38700" x="6191250" y="5313363"/>
          <p14:tracePt t="38714" x="6181725" y="5313363"/>
          <p14:tracePt t="38717" x="6176963" y="5313363"/>
          <p14:tracePt t="38732" x="6148388" y="5313363"/>
          <p14:tracePt t="38747" x="6124575" y="5313363"/>
          <p14:tracePt t="38763" x="6119813" y="5313363"/>
          <p14:tracePt t="38948" x="6115050" y="5318125"/>
          <p14:tracePt t="38956" x="6115050" y="5322888"/>
          <p14:tracePt t="38966" x="6115050" y="5332413"/>
          <p14:tracePt t="38980" x="6115050" y="5346700"/>
          <p14:tracePt t="38983" x="6115050" y="5365750"/>
          <p14:tracePt t="38999" x="6115050" y="5397500"/>
          <p14:tracePt t="39013" x="6115050" y="5416550"/>
          <p14:tracePt t="39016" x="6115050" y="5440363"/>
          <p14:tracePt t="39033" x="6115050" y="5487988"/>
          <p14:tracePt t="39051" x="6115050" y="5545138"/>
          <p14:tracePt t="39054" x="6115050" y="5583238"/>
          <p14:tracePt t="39079" x="6115050" y="5659438"/>
          <p14:tracePt t="39085" x="6115050" y="5688013"/>
          <p14:tracePt t="39097" x="6115050" y="5702300"/>
          <p14:tracePt t="39113" x="6096000" y="5743575"/>
          <p14:tracePt t="39129" x="6086475" y="5776913"/>
          <p14:tracePt t="39133" x="6086475" y="5786438"/>
          <p14:tracePt t="39146" x="6081713" y="5800725"/>
          <p14:tracePt t="39149" x="6081713" y="5819775"/>
          <p14:tracePt t="39163" x="6081713" y="5848350"/>
          <p14:tracePt t="39164" x="6081713" y="5862638"/>
          <p14:tracePt t="39180" x="6081713" y="5895975"/>
          <p14:tracePt t="39200" x="6081713" y="5924550"/>
          <p14:tracePt t="39213" x="6081713" y="5948363"/>
          <p14:tracePt t="39227" x="6081713" y="5962650"/>
          <p14:tracePt t="39247" x="6081713" y="6010275"/>
          <p14:tracePt t="39253" x="6081713" y="6019800"/>
          <p14:tracePt t="39261" x="6081713" y="6038850"/>
          <p14:tracePt t="39280" x="6081713" y="6070600"/>
          <p14:tracePt t="39293" x="6081713" y="6084888"/>
          <p14:tracePt t="39302" x="6081713" y="6089650"/>
          <p14:tracePt t="39312" x="6081713" y="6108700"/>
          <p14:tracePt t="39317" x="6081713" y="6118225"/>
          <p14:tracePt t="39329" x="6081713" y="6132513"/>
          <p14:tracePt t="39332" x="6081713" y="6142038"/>
          <p14:tracePt t="39346" x="6081713" y="6146800"/>
          <p14:tracePt t="39348" x="6076950" y="6161088"/>
          <p14:tracePt t="39362" x="6076950" y="6165850"/>
          <p14:tracePt t="39364" x="6076950" y="6170613"/>
          <p14:tracePt t="39382" x="6076950" y="6175375"/>
          <p14:tracePt t="39396" x="6076950" y="6189663"/>
          <p14:tracePt t="39422" x="6076950" y="6194425"/>
          <p14:tracePt t="39471" x="6076950" y="6199188"/>
          <p14:tracePt t="39488" x="6076950" y="6203950"/>
          <p14:tracePt t="39507" x="6076950" y="6218238"/>
          <p14:tracePt t="39821" x="6076950" y="6213475"/>
          <p14:tracePt t="39831" x="6076950" y="6203950"/>
          <p14:tracePt t="39850" x="6076950" y="6184900"/>
          <p14:tracePt t="39854" x="6076950" y="6165850"/>
          <p14:tracePt t="39864" x="6076950" y="6161088"/>
          <p14:tracePt t="39890" x="6076950" y="6127750"/>
          <p14:tracePt t="39897" x="6076950" y="6113463"/>
          <p14:tracePt t="39913" x="6076950" y="6099175"/>
          <p14:tracePt t="39917" x="6076950" y="6084888"/>
          <p14:tracePt t="39936" x="6076950" y="6075363"/>
          <p14:tracePt t="39949" x="6076950" y="6070600"/>
          <p14:tracePt t="39963" x="6076950" y="6056313"/>
          <p14:tracePt t="39979" x="6076950" y="6051550"/>
          <p14:tracePt t="39999" x="6076950" y="6046788"/>
          <p14:tracePt t="40011" x="6076950" y="6042025"/>
          <p14:tracePt t="40021" x="6076950" y="6034088"/>
          <p14:tracePt t="40032" x="6076950" y="6024563"/>
          <p14:tracePt t="40046" x="6067425" y="6010275"/>
          <p14:tracePt t="40061" x="6062663" y="6005513"/>
          <p14:tracePt t="40083" x="6062663" y="5986463"/>
          <p14:tracePt t="40087" x="6057900" y="5976938"/>
          <p14:tracePt t="40101" x="6057900" y="5972175"/>
          <p14:tracePt t="40116" x="6057900" y="5962650"/>
          <p14:tracePt t="40136" x="6057900" y="5957888"/>
          <p14:tracePt t="40147" x="6057900" y="5948363"/>
          <p14:tracePt t="40149" x="6057900" y="5943600"/>
          <p14:tracePt t="40165" x="6057900" y="5919788"/>
          <p14:tracePt t="40181" x="6057900" y="5915025"/>
          <p14:tracePt t="40183" x="6057900" y="5900738"/>
          <p14:tracePt t="40198" x="6057900" y="5891213"/>
          <p14:tracePt t="40200" x="6057900" y="5876925"/>
          <p14:tracePt t="40219" x="6057900" y="5853113"/>
          <p14:tracePt t="40222" x="6057900" y="5848350"/>
          <p14:tracePt t="40233" x="6057900" y="5843588"/>
          <p14:tracePt t="40238" x="6057900" y="5824538"/>
          <p14:tracePt t="40249" x="6057900" y="5810250"/>
          <p14:tracePt t="40263" x="6057900" y="5795963"/>
          <p14:tracePt t="40279" x="6057900" y="5781675"/>
          <p14:tracePt t="40297" x="6057900" y="5767388"/>
          <p14:tracePt t="40315" x="6057900" y="5743575"/>
          <p14:tracePt t="40319" x="6057900" y="5738813"/>
          <p14:tracePt t="40330" x="6057900" y="5734050"/>
          <p14:tracePt t="40334" x="6057900" y="5715000"/>
          <p14:tracePt t="40346" x="6057900" y="5711825"/>
          <p14:tracePt t="40362" x="6057900" y="5697538"/>
          <p14:tracePt t="40364" x="6057900" y="5683250"/>
          <p14:tracePt t="40382" x="6057900" y="5649913"/>
          <p14:tracePt t="40398" x="6057900" y="5645150"/>
          <p14:tracePt t="40401" x="6057900" y="5626100"/>
          <p14:tracePt t="40416" x="6057900" y="5611813"/>
          <p14:tracePt t="40434" x="6057900" y="5592763"/>
          <p14:tracePt t="40450" x="6057900" y="5583238"/>
          <p14:tracePt t="40454" x="6057900" y="5568950"/>
          <p14:tracePt t="40471" x="6057900" y="5564188"/>
          <p14:tracePt t="40494" x="6053138" y="5535613"/>
          <p14:tracePt t="40501" x="6053138" y="5530850"/>
          <p14:tracePt t="40511" x="6043613" y="5516563"/>
          <p14:tracePt t="40517" x="6043613" y="5507038"/>
          <p14:tracePt t="40530" x="6043613" y="5502275"/>
          <p14:tracePt t="40533" x="6043613" y="5483225"/>
          <p14:tracePt t="40553" x="6029325" y="5449888"/>
          <p14:tracePt t="40563" x="6024563" y="5435600"/>
          <p14:tracePt t="40566" x="6024563" y="5416550"/>
          <p14:tracePt t="40578" x="6019800" y="5402263"/>
          <p14:tracePt t="40580" x="6010275" y="5384800"/>
          <p14:tracePt t="40596" x="5995988" y="5360988"/>
          <p14:tracePt t="40617" x="5991225" y="5341938"/>
          <p14:tracePt t="40623" x="5991225" y="5332413"/>
          <p14:tracePt t="40630" x="5981700" y="5318125"/>
          <p14:tracePt t="40646" x="5981700" y="5284788"/>
          <p14:tracePt t="40663" x="5976938" y="5265738"/>
          <p14:tracePt t="40681" x="5962650" y="5237163"/>
          <p14:tracePt t="40697" x="5957888" y="5213350"/>
          <p14:tracePt t="40703" x="5957888" y="5208588"/>
          <p14:tracePt t="40715" x="5957888" y="5203825"/>
          <p14:tracePt t="40717" x="5948363" y="5184775"/>
          <p14:tracePt t="40732" x="5948363" y="5180013"/>
          <p14:tracePt t="40754" x="5943600" y="5160963"/>
          <p14:tracePt t="40762" x="5943600" y="5151438"/>
          <p14:tracePt t="40768" x="5929313" y="5127625"/>
          <p14:tracePt t="40774" x="5929313" y="5118100"/>
          <p14:tracePt t="40780" x="5926138" y="5089525"/>
          <p14:tracePt t="40797" x="5921375" y="5065713"/>
          <p14:tracePt t="40814" x="5921375" y="5057775"/>
          <p14:tracePt t="40816" x="5911850" y="5048250"/>
          <p14:tracePt t="40830" x="5897563" y="5033963"/>
          <p14:tracePt t="40832" x="5897563" y="5029200"/>
          <p14:tracePt t="40846" x="5892800" y="5019675"/>
          <p14:tracePt t="40864" x="5888038" y="5005388"/>
          <p14:tracePt t="40880" x="5883275" y="4991100"/>
          <p14:tracePt t="40902" x="5873750" y="4967288"/>
          <p14:tracePt t="40998" x="5864225" y="4967288"/>
          <p14:tracePt t="41004" x="5859463" y="4967288"/>
          <p14:tracePt t="41016" x="5849938" y="4967288"/>
          <p14:tracePt t="41043" x="5807075" y="4967288"/>
          <p14:tracePt t="41070" x="5745163" y="4962525"/>
          <p14:tracePt t="41077" x="5735638" y="4962525"/>
          <p14:tracePt t="41087" x="5730875" y="4962525"/>
          <p14:tracePt t="41107" x="5716588" y="4953000"/>
          <p14:tracePt t="41118" x="5688013" y="4933950"/>
          <p14:tracePt t="41124" x="5683250" y="4933950"/>
          <p14:tracePt t="41132" x="5659438" y="4933950"/>
          <p14:tracePt t="41147" x="5626100" y="4924425"/>
          <p14:tracePt t="41163" x="5602288" y="4900613"/>
          <p14:tracePt t="41180" x="5584825" y="4895850"/>
          <p14:tracePt t="41182" x="5570538" y="4886325"/>
          <p14:tracePt t="41198" x="5565775" y="4881563"/>
          <p14:tracePt t="41208" x="5561013" y="4872038"/>
          <p14:tracePt t="41220" x="5546725" y="4862513"/>
          <p14:tracePt t="41253" x="5537200" y="4852988"/>
          <p14:tracePt t="41258" x="5522913" y="4838700"/>
          <p14:tracePt t="41268" x="5518150" y="4833938"/>
          <p14:tracePt t="41282" x="5494338" y="4814888"/>
          <p14:tracePt t="41304" x="5489575" y="4805363"/>
          <p14:tracePt t="41308" x="5480050" y="4791075"/>
          <p14:tracePt t="41316" x="5480050" y="4786313"/>
          <p14:tracePt t="41330" x="5480050" y="4781550"/>
          <p14:tracePt t="41347" x="5475288" y="4772025"/>
          <p14:tracePt t="41349" x="5475288" y="4762500"/>
          <p14:tracePt t="41365" x="5475288" y="4757738"/>
          <p14:tracePt t="41397" x="5475288" y="4752975"/>
          <p14:tracePt t="41604" x="5475288" y="4748213"/>
          <p14:tracePt t="41623" x="5480050" y="4748213"/>
          <p14:tracePt t="41632" x="5484813" y="4748213"/>
          <p14:tracePt t="41650" x="5494338" y="4748213"/>
          <p14:tracePt t="41663" x="5499100" y="4748213"/>
          <p14:tracePt t="41682" x="5503863" y="4748213"/>
          <p14:tracePt t="41691" x="5508625" y="4752975"/>
          <p14:tracePt t="41700" x="5513388" y="4752975"/>
          <p14:tracePt t="41717" x="5527675" y="4752975"/>
          <p14:tracePt t="41731" x="5537200" y="4762500"/>
          <p14:tracePt t="41732" x="5541963" y="4762500"/>
          <p14:tracePt t="41739" x="5551488" y="4767263"/>
          <p14:tracePt t="41748" x="5556250" y="4767263"/>
          <p14:tracePt t="41766" x="5565775" y="4772025"/>
          <p14:tracePt t="41782" x="5588000" y="4776788"/>
          <p14:tracePt t="41796" x="5597525" y="4786313"/>
          <p14:tracePt t="41801" x="5607050" y="4786313"/>
          <p14:tracePt t="41813" x="5611813" y="4791075"/>
          <p14:tracePt t="41815" x="5630863" y="4791075"/>
          <p14:tracePt t="41845" x="5640388" y="4795838"/>
          <p14:tracePt t="41860" x="5654675" y="4800600"/>
          <p14:tracePt t="41868" x="5659438" y="4800600"/>
          <p14:tracePt t="41880" x="5664200" y="4805363"/>
          <p14:tracePt t="41896" x="5688013" y="4819650"/>
          <p14:tracePt t="41902" x="5692775" y="4824413"/>
          <p14:tracePt t="41916" x="5707063" y="4829175"/>
          <p14:tracePt t="41930" x="5711825" y="4829175"/>
          <p14:tracePt t="41933" x="5716588" y="4833938"/>
          <p14:tracePt t="41946" x="5721350" y="4838700"/>
          <p14:tracePt t="41948" x="5726113" y="4843463"/>
          <p14:tracePt t="41963" x="5730875" y="4852988"/>
          <p14:tracePt t="41989" x="5754688" y="4881563"/>
          <p14:tracePt t="42013" x="5783263" y="4914900"/>
          <p14:tracePt t="42031" x="5802313" y="4919663"/>
          <p14:tracePt t="42043" x="5816600" y="4933950"/>
          <p14:tracePt t="42045" x="5821363" y="4938713"/>
          <p14:tracePt t="42060" x="5830888" y="4948238"/>
          <p14:tracePt t="42070" x="5845175" y="4953000"/>
          <p14:tracePt t="42087" x="5849938" y="4957763"/>
          <p14:tracePt t="42095" x="5864225" y="4962525"/>
          <p14:tracePt t="42116" x="5868988" y="4967288"/>
          <p14:tracePt t="42118" x="5873750" y="4976813"/>
          <p14:tracePt t="42136" x="5878513" y="4981575"/>
          <p14:tracePt t="42153" x="5897563" y="4991100"/>
          <p14:tracePt t="42168" x="5907088" y="5005388"/>
          <p14:tracePt t="42181" x="5911850" y="5010150"/>
          <p14:tracePt t="42197" x="5926138" y="5014913"/>
          <p14:tracePt t="42214" x="5929313" y="5019675"/>
          <p14:tracePt t="42218" x="5934075" y="5029200"/>
          <p14:tracePt t="42231" x="5938838" y="5038725"/>
          <p14:tracePt t="42234" x="5943600" y="5057775"/>
          <p14:tracePt t="42248" x="5962650" y="5065713"/>
          <p14:tracePt t="42264" x="5981700" y="5084763"/>
          <p14:tracePt t="42283" x="5991225" y="5099050"/>
          <p14:tracePt t="42287" x="6000750" y="5103813"/>
          <p14:tracePt t="42297" x="6000750" y="5113338"/>
          <p14:tracePt t="42304" x="6000750" y="5118100"/>
          <p14:tracePt t="42313" x="6010275" y="5141913"/>
          <p14:tracePt t="42329" x="6019800" y="5165725"/>
          <p14:tracePt t="42331" x="6019800" y="5175250"/>
          <p14:tracePt t="42345" x="6024563" y="5189538"/>
          <p14:tracePt t="42365" x="6043613" y="5222875"/>
          <p14:tracePt t="42380" x="6048375" y="5237163"/>
          <p14:tracePt t="42387" x="6048375" y="5241925"/>
          <p14:tracePt t="42389" x="6048375" y="5260975"/>
          <p14:tracePt t="42400" x="6057900" y="5270500"/>
          <p14:tracePt t="42413" x="6057900" y="5289550"/>
          <p14:tracePt t="42440" x="6062663" y="5318125"/>
          <p14:tracePt t="42464" x="6062663" y="5327650"/>
          <p14:tracePt t="42473" x="6062663" y="5341938"/>
          <p14:tracePt t="42480" x="6062663" y="5356225"/>
          <p14:tracePt t="42496" x="6081713" y="5375275"/>
          <p14:tracePt t="42513" x="6086475" y="5380038"/>
          <p14:tracePt t="42517" x="6086475" y="5384800"/>
          <p14:tracePt t="42529" x="6086475" y="5387975"/>
          <p14:tracePt t="42547" x="6086475" y="5407025"/>
          <p14:tracePt t="42550" x="6086475" y="5411788"/>
          <p14:tracePt t="42562" x="6086475" y="5416550"/>
          <p14:tracePt t="42566" x="6086475" y="5426075"/>
          <p14:tracePt t="42580" x="6096000" y="5445125"/>
          <p14:tracePt t="42596" x="6096000" y="5464175"/>
          <p14:tracePt t="42597" x="6110288" y="5487988"/>
          <p14:tracePt t="42613" x="6115050" y="5497513"/>
          <p14:tracePt t="42614" x="6115050" y="5511800"/>
          <p14:tracePt t="42629" x="6124575" y="5540375"/>
          <p14:tracePt t="42632" x="6124575" y="5545138"/>
          <p14:tracePt t="42646" x="6124575" y="5564188"/>
          <p14:tracePt t="42655" x="6129338" y="5588000"/>
          <p14:tracePt t="42662" x="6129338" y="5602288"/>
          <p14:tracePt t="42682" x="6129338" y="5635625"/>
          <p14:tracePt t="42685" x="6129338" y="5654675"/>
          <p14:tracePt t="42698" x="6129338" y="5668963"/>
          <p14:tracePt t="42702" x="6129338" y="5697538"/>
          <p14:tracePt t="42736" x="6143625" y="5767388"/>
          <p14:tracePt t="42746" x="6143625" y="5791200"/>
          <p14:tracePt t="42753" x="6143625" y="5800725"/>
          <p14:tracePt t="42767" x="6143625" y="5834063"/>
          <p14:tracePt t="42780" x="6143625" y="5853113"/>
          <p14:tracePt t="42783" x="6143625" y="5867400"/>
          <p14:tracePt t="42796" x="6143625" y="5886450"/>
          <p14:tracePt t="42798" x="6143625" y="5900738"/>
          <p14:tracePt t="42814" x="6143625" y="5905500"/>
          <p14:tracePt t="42816" x="6143625" y="5915025"/>
          <p14:tracePt t="42830" x="6143625" y="5929313"/>
          <p14:tracePt t="42832" x="6143625" y="5934075"/>
          <p14:tracePt t="42846" x="6143625" y="5953125"/>
          <p14:tracePt t="42848" x="6143625" y="5962650"/>
          <p14:tracePt t="42863" x="6143625" y="5976938"/>
          <p14:tracePt t="42884" x="6143625" y="6010275"/>
          <p14:tracePt t="42886" x="6138863" y="6024563"/>
          <p14:tracePt t="42896" x="6138863" y="6029325"/>
          <p14:tracePt t="42913" x="6138863" y="6051550"/>
          <p14:tracePt t="42916" x="6138863" y="6070600"/>
          <p14:tracePt t="42930" x="6138863" y="6075363"/>
          <p14:tracePt t="42935" x="6129338" y="6080125"/>
          <p14:tracePt t="42946" x="6129338" y="6099175"/>
          <p14:tracePt t="42957" x="6119813" y="6118225"/>
          <p14:tracePt t="42964" x="6119813" y="6132513"/>
          <p14:tracePt t="42984" x="6119813" y="6175375"/>
          <p14:tracePt t="43006" x="6119813" y="6227763"/>
          <p14:tracePt t="43020" x="6119813" y="6232525"/>
          <p14:tracePt t="43024" x="6119813" y="6237288"/>
          <p14:tracePt t="43034" x="6119813" y="6251575"/>
          <p14:tracePt t="43046" x="6119813" y="6265863"/>
          <p14:tracePt t="43063" x="6119813" y="6289675"/>
          <p14:tracePt t="43080" x="6119813" y="6313488"/>
          <p14:tracePt t="43097" x="6110288" y="6332538"/>
          <p14:tracePt t="43114" x="6110288" y="6351588"/>
          <p14:tracePt t="43118" x="6110288" y="6356350"/>
          <p14:tracePt t="43131" x="6110288" y="6361113"/>
          <p14:tracePt t="43136" x="6105525" y="6383338"/>
          <p14:tracePt t="43158" x="6100763" y="6421438"/>
          <p14:tracePt t="43173" x="6086475" y="6445250"/>
          <p14:tracePt t="43180" x="6086475" y="6454775"/>
          <p14:tracePt t="43196" x="6086475" y="6483350"/>
          <p14:tracePt t="43198" x="6081713" y="6507163"/>
          <p14:tracePt t="43214" x="6081713" y="6511925"/>
          <p14:tracePt t="43224" x="6081713" y="6516688"/>
          <p14:tracePt t="43231" x="6081713" y="6521450"/>
          <p14:tracePt t="43250" x="6081713" y="6535738"/>
          <p14:tracePt t="43539" x="6081713" y="6530975"/>
          <p14:tracePt t="43541" x="6081713" y="6521450"/>
          <p14:tracePt t="43554" x="6081713" y="6507163"/>
          <p14:tracePt t="43581" x="6081713" y="6473825"/>
          <p14:tracePt t="43592" x="6081713" y="6454775"/>
          <p14:tracePt t="43605" x="6081713" y="6445250"/>
          <p14:tracePt t="43626" x="6072188" y="6416675"/>
          <p14:tracePt t="43636" x="6072188" y="6411913"/>
          <p14:tracePt t="43652" x="6072188" y="6402388"/>
          <p14:tracePt t="43661" x="6072188" y="6397625"/>
          <p14:tracePt t="43676" x="6067425" y="6392863"/>
          <p14:tracePt t="43678" x="6067425" y="6388100"/>
          <p14:tracePt t="43696" x="6067425" y="6373813"/>
          <p14:tracePt t="43711" x="6067425" y="6342063"/>
          <p14:tracePt t="43727" x="6057900" y="6323013"/>
          <p14:tracePt t="43743" x="6057900" y="6299200"/>
          <p14:tracePt t="43761" x="6048375" y="6270625"/>
          <p14:tracePt t="43773" x="6048375" y="6265863"/>
          <p14:tracePt t="43778" x="6048375" y="6246813"/>
          <p14:tracePt t="43793" x="6048375" y="6223000"/>
          <p14:tracePt t="43808" x="6048375" y="6208713"/>
          <p14:tracePt t="43818" x="6048375" y="6203950"/>
          <p14:tracePt t="43819" x="6048375" y="6194425"/>
          <p14:tracePt t="43827" x="6048375" y="6189663"/>
          <p14:tracePt t="43846" x="6048375" y="6184900"/>
          <p14:tracePt t="43863" x="6048375" y="6165850"/>
          <p14:tracePt t="43880" x="6048375" y="6156325"/>
          <p14:tracePt t="43895" x="6048375" y="6151563"/>
          <p14:tracePt t="43898" x="6048375" y="6137275"/>
          <p14:tracePt t="43911" x="6048375" y="6132513"/>
          <p14:tracePt t="43913" x="6048375" y="6127750"/>
          <p14:tracePt t="43958" x="6048375" y="6042025"/>
          <p14:tracePt t="43966" x="6048375" y="6015038"/>
          <p14:tracePt t="43987" x="6048375" y="5995988"/>
          <p14:tracePt t="43990" x="6048375" y="5986463"/>
          <p14:tracePt t="43996" x="6048375" y="5976938"/>
          <p14:tracePt t="44009" x="6048375" y="5972175"/>
          <p14:tracePt t="44027" x="6048375" y="5938838"/>
          <p14:tracePt t="44043" x="6048375" y="5924550"/>
          <p14:tracePt t="44045" x="6048375" y="5915025"/>
          <p14:tracePt t="44077" x="6053138" y="5862638"/>
          <p14:tracePt t="44084" x="6057900" y="5848350"/>
          <p14:tracePt t="44095" x="6057900" y="5843588"/>
          <p14:tracePt t="44116" x="6057900" y="5795963"/>
          <p14:tracePt t="44135" x="6057900" y="5762625"/>
          <p14:tracePt t="44140" x="6057900" y="5753100"/>
          <p14:tracePt t="44163" x="6057900" y="5719763"/>
          <p14:tracePt t="44165" x="6057900" y="5702300"/>
          <p14:tracePt t="44176" x="6057900" y="5688013"/>
          <p14:tracePt t="44192" x="6057900" y="5664200"/>
          <p14:tracePt t="44211" x="6057900" y="5640388"/>
          <p14:tracePt t="44213" x="6057900" y="5635625"/>
          <p14:tracePt t="44228" x="6057900" y="5611813"/>
          <p14:tracePt t="44248" x="6057900" y="5602288"/>
          <p14:tracePt t="44259" x="6057900" y="5588000"/>
          <p14:tracePt t="44277" x="6057900" y="5568950"/>
          <p14:tracePt t="44305" x="6057900" y="5545138"/>
          <p14:tracePt t="44309" x="6057900" y="5540375"/>
          <p14:tracePt t="44325" x="6057900" y="5530850"/>
          <p14:tracePt t="44327" x="6057900" y="5516563"/>
          <p14:tracePt t="44342" x="6048375" y="5492750"/>
          <p14:tracePt t="44355" x="6048375" y="5483225"/>
          <p14:tracePt t="44357" x="6043613" y="5468938"/>
          <p14:tracePt t="44375" x="6038850" y="5426075"/>
          <p14:tracePt t="44381" x="6024563" y="5407025"/>
          <p14:tracePt t="44390" x="6024563" y="5387975"/>
          <p14:tracePt t="44400" x="6015038" y="5380038"/>
          <p14:tracePt t="44407" x="6010275" y="5360988"/>
          <p14:tracePt t="44415" x="6010275" y="5341938"/>
          <p14:tracePt t="44425" x="6005513" y="5327650"/>
          <p14:tracePt t="44449" x="5976938" y="5275263"/>
          <p14:tracePt t="44452" x="5967413" y="5251450"/>
          <p14:tracePt t="44462" x="5957888" y="5241925"/>
          <p14:tracePt t="44478" x="5948363" y="5227638"/>
          <p14:tracePt t="44481" x="5943600" y="5222875"/>
          <p14:tracePt t="44494" x="5938838" y="5208588"/>
          <p14:tracePt t="44496" x="5926138" y="5189538"/>
          <p14:tracePt t="44510" x="5921375" y="5184775"/>
          <p14:tracePt t="44514" x="5916613" y="5175250"/>
          <p14:tracePt t="44545" x="5873750" y="5132388"/>
          <p14:tracePt t="44568" x="5811838" y="5070475"/>
          <p14:tracePt t="44578" x="5792788" y="5048250"/>
          <p14:tracePt t="44587" x="5783263" y="5043488"/>
          <p14:tracePt t="44592" x="5773738" y="5029200"/>
          <p14:tracePt t="44595" x="5759450" y="5019675"/>
          <p14:tracePt t="44604" x="5745163" y="5010150"/>
          <p14:tracePt t="44611" x="5740400" y="4991100"/>
          <p14:tracePt t="44631" x="5721350" y="4972050"/>
          <p14:tracePt t="44639" x="5716588" y="4957763"/>
          <p14:tracePt t="44646" x="5707063" y="4953000"/>
          <p14:tracePt t="44662" x="5697538" y="4924425"/>
          <p14:tracePt t="44677" x="5697538" y="4919663"/>
          <p14:tracePt t="44679" x="5692775" y="4905375"/>
          <p14:tracePt t="44695" x="5692775" y="4900613"/>
          <p14:tracePt t="44698" x="5683250" y="4881563"/>
          <p14:tracePt t="44711" x="5678488" y="4876800"/>
          <p14:tracePt t="44736" x="5673725" y="4838700"/>
          <p14:tracePt t="44766" x="5649913" y="4791075"/>
          <p14:tracePt t="44778" x="5635625" y="4772025"/>
          <p14:tracePt t="44784" x="5630863" y="4757738"/>
          <p14:tracePt t="44808" x="5621338" y="4738688"/>
          <p14:tracePt t="44819" x="5616575" y="4721225"/>
          <p14:tracePt t="44829" x="5611813" y="4711700"/>
          <p14:tracePt t="44845" x="5602288" y="4702175"/>
          <p14:tracePt t="44859" x="5592763" y="4692650"/>
          <p14:tracePt t="45149" x="5602288" y="4702175"/>
          <p14:tracePt t="45165" x="5616575" y="4716463"/>
          <p14:tracePt t="45199" x="5630863" y="4738688"/>
          <p14:tracePt t="45206" x="5649913" y="4757738"/>
          <p14:tracePt t="45215" x="5649913" y="4762500"/>
          <p14:tracePt t="45225" x="5668963" y="4781550"/>
          <p14:tracePt t="45236" x="5683250" y="4795838"/>
          <p14:tracePt t="45244" x="5697538" y="4819650"/>
          <p14:tracePt t="45254" x="5711825" y="4833938"/>
          <p14:tracePt t="45261" x="5730875" y="4852988"/>
          <p14:tracePt t="45277" x="5735638" y="4857750"/>
          <p14:tracePt t="45280" x="5740400" y="4867275"/>
          <p14:tracePt t="45327" x="5778500" y="4900613"/>
          <p14:tracePt t="45334" x="5788025" y="4910138"/>
          <p14:tracePt t="45352" x="5792788" y="4914900"/>
          <p14:tracePt t="45374" x="5797550" y="4924425"/>
          <p14:tracePt t="45400" x="5816600" y="4943475"/>
          <p14:tracePt t="45423" x="5826125" y="4967288"/>
          <p14:tracePt t="45441" x="5845175" y="4986338"/>
          <p14:tracePt t="45446" x="5849938" y="4991100"/>
          <p14:tracePt t="45460" x="5854700" y="5014913"/>
          <p14:tracePt t="45477" x="5864225" y="5019675"/>
          <p14:tracePt t="45493" x="5864225" y="5024438"/>
          <p14:tracePt t="45494" x="5868988" y="5029200"/>
          <p14:tracePt t="45509" x="5873750" y="5038725"/>
          <p14:tracePt t="45526" x="5878513" y="5053013"/>
          <p14:tracePt t="45558" x="5892800" y="5089525"/>
          <p14:tracePt t="45579" x="5911850" y="5122863"/>
          <p14:tracePt t="45582" x="5921375" y="5137150"/>
          <p14:tracePt t="45589" x="5921375" y="5146675"/>
          <p14:tracePt t="45596" x="5921375" y="5156200"/>
          <p14:tracePt t="45612" x="5926138" y="5180013"/>
          <p14:tracePt t="45631" x="5938838" y="5199063"/>
          <p14:tracePt t="45643" x="5938838" y="5213350"/>
          <p14:tracePt t="45644" x="5953125" y="5227638"/>
          <p14:tracePt t="45659" x="5976938" y="5256213"/>
          <p14:tracePt t="45677" x="5991225" y="5280025"/>
          <p14:tracePt t="45693" x="5995988" y="5284788"/>
          <p14:tracePt t="45695" x="5995988" y="5294313"/>
          <p14:tracePt t="45718" x="6015038" y="5341938"/>
          <p14:tracePt t="45741" x="6024563" y="5370513"/>
          <p14:tracePt t="45744" x="6038850" y="5384800"/>
          <p14:tracePt t="45751" x="6053138" y="5397500"/>
          <p14:tracePt t="45768" x="6062663" y="5430838"/>
          <p14:tracePt t="45775" x="6062663" y="5435600"/>
          <p14:tracePt t="45796" x="6076950" y="5454650"/>
          <p14:tracePt t="45802" x="6076950" y="5464175"/>
          <p14:tracePt t="45808" x="6081713" y="5478463"/>
          <p14:tracePt t="45830" x="6096000" y="5511800"/>
          <p14:tracePt t="45859" x="6115050" y="5549900"/>
          <p14:tracePt t="45871" x="6115050" y="5573713"/>
          <p14:tracePt t="45884" x="6115050" y="5592763"/>
          <p14:tracePt t="45886" x="6124575" y="5607050"/>
          <p14:tracePt t="45917" x="6129338" y="5626100"/>
          <p14:tracePt t="45933" x="6143625" y="5640388"/>
          <p14:tracePt t="45957" x="6143625" y="5645150"/>
          <p14:tracePt t="45972" x="6143625" y="5659438"/>
          <p14:tracePt t="45980" x="6143625" y="5664200"/>
          <p14:tracePt t="45992" x="6148388" y="5673725"/>
          <p14:tracePt t="46009" x="6148388" y="5697538"/>
          <p14:tracePt t="46011" x="6148388" y="5707063"/>
          <p14:tracePt t="46026" x="6157913" y="5719763"/>
          <p14:tracePt t="46028" x="6157913" y="5724525"/>
          <p14:tracePt t="46043" x="6157913" y="5729288"/>
          <p14:tracePt t="46044" x="6157913" y="5734050"/>
          <p14:tracePt t="46061" x="6162675" y="5753100"/>
          <p14:tracePt t="46063" x="6162675" y="5757863"/>
          <p14:tracePt t="46076" x="6162675" y="5767388"/>
          <p14:tracePt t="46084" x="6176963" y="5786438"/>
          <p14:tracePt t="46101" x="6176963" y="5791200"/>
          <p14:tracePt t="46115" x="6176963" y="5795963"/>
          <p14:tracePt t="46116" x="6176963" y="5805488"/>
          <p14:tracePt t="46133" x="6181725" y="5815013"/>
          <p14:tracePt t="46148" x="6181725" y="5824538"/>
          <p14:tracePt t="46169" x="6181725" y="5838825"/>
          <p14:tracePt t="46177" x="6186488" y="5843588"/>
          <p14:tracePt t="46195" x="6191250" y="5862638"/>
          <p14:tracePt t="46198" x="6191250" y="5867400"/>
          <p14:tracePt t="46212" x="6191250" y="5891213"/>
          <p14:tracePt t="46226" x="6191250" y="5905500"/>
          <p14:tracePt t="46228" x="6191250" y="5910263"/>
          <p14:tracePt t="46244" x="6191250" y="5934075"/>
          <p14:tracePt t="46263" x="6191250" y="5962650"/>
          <p14:tracePt t="46276" x="6191250" y="5967413"/>
          <p14:tracePt t="46278" x="6191250" y="5986463"/>
          <p14:tracePt t="46293" x="6191250" y="5991225"/>
          <p14:tracePt t="46295" x="6191250" y="6005513"/>
          <p14:tracePt t="46310" x="6191250" y="6015038"/>
          <p14:tracePt t="46311" x="6191250" y="6019800"/>
          <p14:tracePt t="46326" x="6191250" y="6051550"/>
          <p14:tracePt t="46343" x="6191250" y="6075363"/>
          <p14:tracePt t="46360" x="6191250" y="6099175"/>
          <p14:tracePt t="46376" x="6205538" y="6118225"/>
          <p14:tracePt t="46395" x="6205538" y="6127750"/>
          <p14:tracePt t="46412" x="6205538" y="6137275"/>
          <p14:tracePt t="46436" x="6205538" y="6142038"/>
          <p14:tracePt t="46452" x="6205538" y="6146800"/>
          <p14:tracePt t="46463" x="6210300" y="6165850"/>
          <p14:tracePt t="46478" x="6210300" y="6170613"/>
          <p14:tracePt t="46501" x="6210300" y="6175375"/>
          <p14:tracePt t="46516" x="6210300" y="6184900"/>
          <p14:tracePt t="46526" x="6210300" y="6194425"/>
          <p14:tracePt t="46544" x="6210300" y="6199188"/>
          <p14:tracePt t="46560" x="6210300" y="6213475"/>
          <p14:tracePt t="46576" x="6215063" y="6227763"/>
          <p14:tracePt t="46597" x="6215063" y="6232525"/>
          <p14:tracePt t="46614" x="6215063" y="6242050"/>
          <p14:tracePt t="46633" x="6215063" y="6246813"/>
          <p14:tracePt t="46647" x="6215063" y="6251575"/>
          <p14:tracePt t="46660" x="6215063" y="6261100"/>
          <p14:tracePt t="46669" x="6215063" y="6270625"/>
          <p14:tracePt t="46685" x="6215063" y="6275388"/>
          <p14:tracePt t="46701" x="6215063" y="6280150"/>
          <p14:tracePt t="46710" x="6215063" y="6284913"/>
          <p14:tracePt t="46727" x="6215063" y="6303963"/>
          <p14:tracePt t="46746" x="6215063" y="6308725"/>
          <p14:tracePt t="46748" x="6215063" y="6327775"/>
          <p14:tracePt t="46761" x="6215063" y="6332538"/>
          <p14:tracePt t="46780" x="6215063" y="6361113"/>
          <p14:tracePt t="46795" x="6210300" y="6365875"/>
          <p14:tracePt t="46813" x="6200775" y="6373813"/>
          <p14:tracePt t="46908" x="6200775" y="6383338"/>
          <p14:tracePt t="47121" x="6205538" y="6388100"/>
          <p14:tracePt t="47150" x="6210300" y="6388100"/>
          <p14:tracePt t="47157" x="6215063" y="6383338"/>
          <p14:tracePt t="47189" x="6215063" y="6369050"/>
          <p14:tracePt t="47203" x="6219825" y="6365875"/>
          <p14:tracePt t="47232" x="6219825" y="6361113"/>
          <p14:tracePt t="47254" x="6219825" y="6356350"/>
          <p14:tracePt t="47288" x="6219825" y="6346825"/>
          <p14:tracePt t="47314" x="6219825" y="6332538"/>
          <p14:tracePt t="47324" x="6219825" y="6327775"/>
          <p14:tracePt t="47332" x="6219825" y="6318250"/>
          <p14:tracePt t="47342" x="6219825" y="6313488"/>
          <p14:tracePt t="47360" x="6219825" y="6294438"/>
          <p14:tracePt t="47377" x="6219825" y="6275388"/>
          <p14:tracePt t="47380" x="6219825" y="6265863"/>
          <p14:tracePt t="47397" x="6219825" y="6242050"/>
          <p14:tracePt t="47409" x="6219825" y="6223000"/>
          <p14:tracePt t="47435" x="6200775" y="6165850"/>
          <p14:tracePt t="47449" x="6196013" y="6122988"/>
          <p14:tracePt t="47456" x="6191250" y="6108700"/>
          <p14:tracePt t="47472" x="6162675" y="6061075"/>
          <p14:tracePt t="47476" x="6162675" y="6046788"/>
          <p14:tracePt t="47492" x="6162675" y="6038850"/>
          <p14:tracePt t="47501" x="6153150" y="6010275"/>
          <p14:tracePt t="47511" x="6148388" y="5981700"/>
          <p14:tracePt t="47529" x="6129338" y="5938838"/>
          <p14:tracePt t="47533" x="6124575" y="5919788"/>
          <p14:tracePt t="47543" x="6119813" y="5895975"/>
          <p14:tracePt t="47561" x="6110288" y="5862638"/>
          <p14:tracePt t="47588" x="6096000" y="5810250"/>
          <p14:tracePt t="47613" x="6096000" y="5748338"/>
          <p14:tracePt t="47631" x="6096000" y="5715000"/>
          <p14:tracePt t="47648" x="6091238" y="5649913"/>
          <p14:tracePt t="47662" x="6081713" y="5616575"/>
          <p14:tracePt t="47673" x="6081713" y="5597525"/>
          <p14:tracePt t="47677" x="6081713" y="5573713"/>
          <p14:tracePt t="47686" x="6076950" y="5564188"/>
          <p14:tracePt t="47694" x="6076950" y="5540375"/>
          <p14:tracePt t="47709" x="6076950" y="5530850"/>
          <p14:tracePt t="47711" x="6062663" y="5497513"/>
          <p14:tracePt t="47720" x="6062663" y="5492750"/>
          <p14:tracePt t="47725" x="6048375" y="5459413"/>
          <p14:tracePt t="47743" x="6038850" y="5435600"/>
          <p14:tracePt t="47751" x="6024563" y="5411788"/>
          <p14:tracePt t="47759" x="6019800" y="5397500"/>
          <p14:tracePt t="47776" x="6005513" y="5365750"/>
          <p14:tracePt t="47781" x="6005513" y="5346700"/>
          <p14:tracePt t="47793" x="5991225" y="5332413"/>
          <p14:tracePt t="47806" x="5991225" y="5303838"/>
          <p14:tracePt t="47814" x="5991225" y="5280025"/>
          <p14:tracePt t="47820" x="5986463" y="5270500"/>
          <p14:tracePt t="47830" x="5986463" y="5265738"/>
          <p14:tracePt t="47843" x="5976938" y="5227638"/>
          <p14:tracePt t="47844" x="5976938" y="5218113"/>
          <p14:tracePt t="47860" x="5972175" y="5203825"/>
          <p14:tracePt t="47861" x="5972175" y="5184775"/>
          <p14:tracePt t="47876" x="5967413" y="5160963"/>
          <p14:tracePt t="47878" x="5957888" y="5151438"/>
          <p14:tracePt t="47894" x="5957888" y="5137150"/>
          <p14:tracePt t="47895" x="5957888" y="5118100"/>
          <p14:tracePt t="47910" x="5957888" y="5113338"/>
          <p14:tracePt t="47915" x="5953125" y="5099050"/>
          <p14:tracePt t="47917" x="5953125" y="5089525"/>
          <p14:tracePt t="47927" x="5953125" y="5084763"/>
          <p14:tracePt t="47952" x="5943600" y="5065713"/>
          <p14:tracePt t="47959" x="5934075" y="5057775"/>
          <p14:tracePt t="47965" x="5929313" y="5048250"/>
          <p14:tracePt t="47972" x="5926138" y="5043488"/>
          <p14:tracePt t="47979" x="5921375" y="5033963"/>
          <p14:tracePt t="47993" x="5911850" y="5019675"/>
          <p14:tracePt t="48005" x="5902325" y="5000625"/>
          <p14:tracePt t="48011" x="5892800" y="4995863"/>
          <p14:tracePt t="48026" x="5888038" y="4981575"/>
          <p14:tracePt t="48028" x="5883275" y="4972050"/>
          <p14:tracePt t="48047" x="5864225" y="4953000"/>
          <p14:tracePt t="48064" x="5859463" y="4948238"/>
          <p14:tracePt t="48077" x="5845175" y="4933950"/>
          <p14:tracePt t="48090" x="5830888" y="4929188"/>
          <p14:tracePt t="48094" x="5826125" y="4924425"/>
          <p14:tracePt t="48102" x="5821363" y="4914900"/>
          <p14:tracePt t="48111" x="5811838" y="4910138"/>
          <p14:tracePt t="48127" x="5797550" y="4900613"/>
          <p14:tracePt t="48144" x="5783263" y="4891088"/>
          <p14:tracePt t="48160" x="5749925" y="4872038"/>
          <p14:tracePt t="48177" x="5745163" y="4862513"/>
          <p14:tracePt t="48181" x="5740400" y="4857750"/>
          <p14:tracePt t="48193" x="5735638" y="4852988"/>
          <p14:tracePt t="48197" x="5730875" y="4848225"/>
          <p14:tracePt t="48210" x="5721350" y="4843463"/>
          <p14:tracePt t="48212" x="5711825" y="4838700"/>
          <p14:tracePt t="48231" x="5688013" y="4829175"/>
          <p14:tracePt t="48257" x="5678488" y="4814888"/>
          <p14:tracePt t="48265" x="5664200" y="4814888"/>
          <p14:tracePt t="48278" x="5659438" y="4814888"/>
          <p14:tracePt t="48303" x="5649913" y="4805363"/>
          <p14:tracePt t="48328" x="5626100" y="4800600"/>
          <p14:tracePt t="48337" x="5621338" y="4800600"/>
          <p14:tracePt t="48344" x="5607050" y="4786313"/>
          <p14:tracePt t="48374" x="5592763" y="4781550"/>
          <p14:tracePt t="48416" x="5588000" y="4781550"/>
          <p14:tracePt t="48422" x="5584825" y="4781550"/>
          <p14:tracePt t="48429" x="5575300" y="4781550"/>
          <p14:tracePt t="48462" x="5570538" y="4781550"/>
          <p14:tracePt t="48534" x="5565775" y="4781550"/>
          <p14:tracePt t="49325" x="5570538" y="4781550"/>
          <p14:tracePt t="49333" x="5584825" y="4781550"/>
          <p14:tracePt t="49343" x="5592763" y="4781550"/>
          <p14:tracePt t="49358" x="5602288" y="4781550"/>
          <p14:tracePt t="49375" x="5611813" y="4781550"/>
          <p14:tracePt t="49411" x="5635625" y="4781550"/>
          <p14:tracePt t="49430" x="5640388" y="4786313"/>
          <p14:tracePt t="49447" x="5649913" y="4795838"/>
          <p14:tracePt t="49472" x="5668963" y="4810125"/>
          <p14:tracePt t="49479" x="5673725" y="4814888"/>
          <p14:tracePt t="49485" x="5678488" y="4824413"/>
          <p14:tracePt t="49495" x="5688013" y="4829175"/>
          <p14:tracePt t="49600" x="5697538" y="4829175"/>
          <p14:tracePt t="49675" x="5707063" y="4829175"/>
          <p14:tracePt t="49796" x="5711825" y="4829175"/>
          <p14:tracePt t="49813" x="5716588" y="4829175"/>
          <p14:tracePt t="49847" x="5740400" y="4833938"/>
          <p14:tracePt t="50061" x="5745163" y="4838700"/>
          <p14:tracePt t="53130"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CBC761F-52B7-E4F8-44A2-33208D868E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65" t="25520" r="1478" b="5679"/>
          <a:stretch/>
        </p:blipFill>
        <p:spPr>
          <a:xfrm>
            <a:off x="2959099" y="-1"/>
            <a:ext cx="5232401" cy="6855983"/>
          </a:xfrm>
          <a:prstGeom prst="rect">
            <a:avLst/>
          </a:prstGeom>
        </p:spPr>
      </p:pic>
      <p:sp>
        <p:nvSpPr>
          <p:cNvPr id="20" name="タイトル 1"/>
          <p:cNvSpPr txBox="1">
            <a:spLocks/>
          </p:cNvSpPr>
          <p:nvPr/>
        </p:nvSpPr>
        <p:spPr>
          <a:xfrm>
            <a:off x="57150" y="64421"/>
            <a:ext cx="3232150" cy="494379"/>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施設配置計画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6F3E1AD-EB14-9925-9CBD-42C088301315}"/>
              </a:ext>
            </a:extLst>
          </p:cNvPr>
          <p:cNvSpPr txBox="1"/>
          <p:nvPr/>
        </p:nvSpPr>
        <p:spPr>
          <a:xfrm>
            <a:off x="57150" y="3077016"/>
            <a:ext cx="2901949" cy="2031325"/>
          </a:xfrm>
          <a:prstGeom prst="rect">
            <a:avLst/>
          </a:prstGeom>
          <a:noFill/>
        </p:spPr>
        <p:txBody>
          <a:bodyPr wrap="square" rtlCol="0">
            <a:spAutoFit/>
          </a:bodyPr>
          <a:lstStyle/>
          <a:p>
            <a:pPr marL="141288" indent="-141288"/>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 本イメージ図は、都市計画等の制度を活用し、公益的空間の創出や回遊性の向上を図るため、道路上空利用を想定した場合の例示であり、確定したものではありません。</a:t>
            </a:r>
          </a:p>
        </p:txBody>
      </p:sp>
      <p:sp>
        <p:nvSpPr>
          <p:cNvPr id="4" name="スライド番号プレースホルダー 3">
            <a:extLst>
              <a:ext uri="{FF2B5EF4-FFF2-40B4-BE49-F238E27FC236}">
                <a16:creationId xmlns:a16="http://schemas.microsoft.com/office/drawing/2014/main" id="{7545185E-C490-EE2D-E068-D127C3AEA33F}"/>
              </a:ext>
            </a:extLst>
          </p:cNvPr>
          <p:cNvSpPr>
            <a:spLocks noGrp="1"/>
          </p:cNvSpPr>
          <p:nvPr>
            <p:ph type="sldNum" sz="quarter" idx="12"/>
          </p:nvPr>
        </p:nvSpPr>
        <p:spPr/>
        <p:txBody>
          <a:bodyPr/>
          <a:lstStyle/>
          <a:p>
            <a:fld id="{C78F2D1F-20F6-49FC-9198-62F80DEE6B28}" type="slidenum">
              <a:rPr kumimoji="1" lang="ja-JP" altLang="en-US" smtClean="0"/>
              <a:t>21</a:t>
            </a:fld>
            <a:endParaRPr kumimoji="1" lang="ja-JP" altLang="en-US"/>
          </a:p>
        </p:txBody>
      </p:sp>
      <p:pic>
        <p:nvPicPr>
          <p:cNvPr id="29" name="オーディオ 28">
            <a:hlinkClick r:id="" action="ppaction://media"/>
            <a:extLst>
              <a:ext uri="{FF2B5EF4-FFF2-40B4-BE49-F238E27FC236}">
                <a16:creationId xmlns:a16="http://schemas.microsoft.com/office/drawing/2014/main" id="{E9C15F25-848B-8EBA-99A0-0CC7A890A9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89220356"/>
      </p:ext>
    </p:extLst>
  </p:cSld>
  <p:clrMapOvr>
    <a:masterClrMapping/>
  </p:clrMapOvr>
  <mc:AlternateContent xmlns:mc="http://schemas.openxmlformats.org/markup-compatibility/2006" xmlns:p14="http://schemas.microsoft.com/office/powerpoint/2010/main">
    <mc:Choice Requires="p14">
      <p:transition spd="slow" p14:dur="2000" advTm="41703"/>
    </mc:Choice>
    <mc:Fallback xmlns="">
      <p:transition spd="slow" advTm="4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2566748" y="5581919"/>
            <a:ext cx="4010503" cy="369332"/>
          </a:xfrm>
          <a:prstGeom prst="rect">
            <a:avLst/>
          </a:prstGeom>
          <a:noFill/>
          <a:ln>
            <a:noFill/>
          </a:ln>
        </p:spPr>
        <p:txBody>
          <a:bodyPr wrap="square">
            <a:spAutoFit/>
          </a:bodyPr>
          <a:lstStyle/>
          <a:p>
            <a:pPr marL="9525"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大街区化による施設整備のイメージ</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タイトル 1"/>
          <p:cNvSpPr txBox="1">
            <a:spLocks/>
          </p:cNvSpPr>
          <p:nvPr/>
        </p:nvSpPr>
        <p:spPr>
          <a:xfrm>
            <a:off x="781050" y="356520"/>
            <a:ext cx="7886700" cy="1325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施設配置計画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A4B94E87-7BC8-22BD-9C19-85488C874C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04" t="8146" r="4506"/>
          <a:stretch/>
        </p:blipFill>
        <p:spPr bwMode="auto">
          <a:xfrm>
            <a:off x="1350848" y="759038"/>
            <a:ext cx="6407150" cy="4771612"/>
          </a:xfrm>
          <a:prstGeom prst="rect">
            <a:avLst/>
          </a:prstGeom>
          <a:noFill/>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A59A1EE8-1A1C-3421-7EEA-2729D9A30BFC}"/>
              </a:ext>
            </a:extLst>
          </p:cNvPr>
          <p:cNvSpPr txBox="1"/>
          <p:nvPr/>
        </p:nvSpPr>
        <p:spPr>
          <a:xfrm>
            <a:off x="238125" y="6098962"/>
            <a:ext cx="8972550" cy="646331"/>
          </a:xfrm>
          <a:prstGeom prst="rect">
            <a:avLst/>
          </a:prstGeom>
          <a:noFill/>
        </p:spPr>
        <p:txBody>
          <a:bodyPr wrap="square" rtlCol="0">
            <a:spAutoFit/>
          </a:bodyPr>
          <a:lstStyle/>
          <a:p>
            <a:pPr marL="141288" indent="-141288"/>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これらは現時点の構想・計画であり、今後の具体化に向けた検討や関係機関等との協議により変更となる可能性があります。</a:t>
            </a:r>
          </a:p>
        </p:txBody>
      </p:sp>
      <p:sp>
        <p:nvSpPr>
          <p:cNvPr id="4" name="スライド番号プレースホルダー 3">
            <a:extLst>
              <a:ext uri="{FF2B5EF4-FFF2-40B4-BE49-F238E27FC236}">
                <a16:creationId xmlns:a16="http://schemas.microsoft.com/office/drawing/2014/main" id="{A4879779-3897-1722-53A9-C81903191DC9}"/>
              </a:ext>
            </a:extLst>
          </p:cNvPr>
          <p:cNvSpPr>
            <a:spLocks noGrp="1"/>
          </p:cNvSpPr>
          <p:nvPr>
            <p:ph type="sldNum" sz="quarter" idx="12"/>
          </p:nvPr>
        </p:nvSpPr>
        <p:spPr/>
        <p:txBody>
          <a:bodyPr/>
          <a:lstStyle/>
          <a:p>
            <a:fld id="{C78F2D1F-20F6-49FC-9198-62F80DEE6B28}" type="slidenum">
              <a:rPr kumimoji="1" lang="ja-JP" altLang="en-US" smtClean="0"/>
              <a:t>22</a:t>
            </a:fld>
            <a:endParaRPr kumimoji="1" lang="ja-JP" altLang="en-US"/>
          </a:p>
        </p:txBody>
      </p:sp>
      <p:pic>
        <p:nvPicPr>
          <p:cNvPr id="10" name="オーディオ 9">
            <a:hlinkClick r:id="" action="ppaction://media"/>
            <a:extLst>
              <a:ext uri="{FF2B5EF4-FFF2-40B4-BE49-F238E27FC236}">
                <a16:creationId xmlns:a16="http://schemas.microsoft.com/office/drawing/2014/main" id="{5511FF11-92B4-0F4E-0A1C-6C6210CBE6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17964797"/>
      </p:ext>
    </p:extLst>
  </p:cSld>
  <p:clrMapOvr>
    <a:masterClrMapping/>
  </p:clrMapOvr>
  <mc:AlternateContent xmlns:mc="http://schemas.openxmlformats.org/markup-compatibility/2006">
    <mc:Choice xmlns:p14="http://schemas.microsoft.com/office/powerpoint/2010/main" Requires="p14">
      <p:transition spd="slow" p14:dur="2000" advTm="29707"/>
    </mc:Choice>
    <mc:Fallback>
      <p:transition spd="slow" advTm="2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txBox="1">
            <a:spLocks/>
          </p:cNvSpPr>
          <p:nvPr/>
        </p:nvSpPr>
        <p:spPr>
          <a:xfrm>
            <a:off x="3007001" y="356521"/>
            <a:ext cx="3129998" cy="55291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施設配置計画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7BB4500-1C0F-2DC6-DF4B-9EB46E3B3682}"/>
              </a:ext>
            </a:extLst>
          </p:cNvPr>
          <p:cNvSpPr txBox="1"/>
          <p:nvPr/>
        </p:nvSpPr>
        <p:spPr>
          <a:xfrm>
            <a:off x="215900" y="6211669"/>
            <a:ext cx="8928100" cy="646331"/>
          </a:xfrm>
          <a:prstGeom prst="rect">
            <a:avLst/>
          </a:prstGeom>
          <a:noFill/>
        </p:spPr>
        <p:txBody>
          <a:bodyPr wrap="square" rtlCol="0">
            <a:spAutoFit/>
          </a:bodyPr>
          <a:lstStyle/>
          <a:p>
            <a:pPr marL="141288" indent="-141288"/>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これらは現時点の構想・計画であり、今後の具体化に向けた検討や関係機関等との協議により変更となる可能性があります。</a:t>
            </a:r>
          </a:p>
        </p:txBody>
      </p:sp>
      <p:sp>
        <p:nvSpPr>
          <p:cNvPr id="4" name="正方形/長方形 3">
            <a:extLst>
              <a:ext uri="{FF2B5EF4-FFF2-40B4-BE49-F238E27FC236}">
                <a16:creationId xmlns:a16="http://schemas.microsoft.com/office/drawing/2014/main" id="{D4A0AC20-DA5C-263A-7557-06C81FD87BC2}"/>
              </a:ext>
            </a:extLst>
          </p:cNvPr>
          <p:cNvSpPr/>
          <p:nvPr/>
        </p:nvSpPr>
        <p:spPr>
          <a:xfrm>
            <a:off x="3523112" y="4870726"/>
            <a:ext cx="2097775" cy="400110"/>
          </a:xfrm>
          <a:prstGeom prst="rect">
            <a:avLst/>
          </a:prstGeom>
          <a:noFill/>
          <a:ln>
            <a:noFill/>
          </a:ln>
        </p:spPr>
        <p:txBody>
          <a:bodyPr wrap="square">
            <a:spAutoFit/>
          </a:bodyPr>
          <a:lstStyle/>
          <a:p>
            <a:pPr marL="9525"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駅西街区の外観</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22">
            <a:extLst>
              <a:ext uri="{FF2B5EF4-FFF2-40B4-BE49-F238E27FC236}">
                <a16:creationId xmlns:a16="http://schemas.microsoft.com/office/drawing/2014/main" id="{7A445530-E2B0-7C03-07D3-067CD6DE4A1D}"/>
              </a:ext>
            </a:extLst>
          </p:cNvPr>
          <p:cNvSpPr txBox="1"/>
          <p:nvPr/>
        </p:nvSpPr>
        <p:spPr>
          <a:xfrm>
            <a:off x="2559533" y="5217406"/>
            <a:ext cx="4024934" cy="646332"/>
          </a:xfrm>
          <a:prstGeom prst="rect">
            <a:avLst/>
          </a:prstGeom>
          <a:noFill/>
        </p:spPr>
        <p:txBody>
          <a:bodyPr wrap="square" rtlCol="0">
            <a:noAutofit/>
          </a:bodyPr>
          <a:lstStyle/>
          <a:p>
            <a:pPr algn="ctr"/>
            <a:r>
              <a:rPr lang="ja-JP" sz="1600" kern="1200" dirty="0">
                <a:solidFill>
                  <a:srgbClr val="000000"/>
                </a:solidFill>
                <a:effectLst/>
                <a:latin typeface="ＭＳ Ｐゴシック" panose="020B0600070205080204" pitchFamily="50" charset="-128"/>
                <a:ea typeface="メイリオ" panose="020B0604030504040204" pitchFamily="50" charset="-128"/>
                <a:cs typeface="ＭＳ 明朝" panose="02020609040205080304" pitchFamily="17" charset="-128"/>
              </a:rPr>
              <a:t>（南東方向から）</a:t>
            </a:r>
            <a:endParaRPr lang="ja-JP" sz="16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r>
              <a:rPr lang="ja-JP" sz="1600" kern="1200" dirty="0">
                <a:solidFill>
                  <a:srgbClr val="000000"/>
                </a:solidFill>
                <a:effectLst/>
                <a:latin typeface="ＭＳ Ｐゴシック" panose="020B0600070205080204" pitchFamily="50" charset="-128"/>
                <a:ea typeface="メイリオ" panose="020B0604030504040204" pitchFamily="50" charset="-128"/>
                <a:cs typeface="ＭＳ 明朝" panose="02020609040205080304" pitchFamily="17" charset="-128"/>
              </a:rPr>
              <a:t>イオンモール（株）リリースより抜粋</a:t>
            </a:r>
            <a:endParaRPr lang="ja-JP" sz="16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10" name="図 9">
            <a:extLst>
              <a:ext uri="{FF2B5EF4-FFF2-40B4-BE49-F238E27FC236}">
                <a16:creationId xmlns:a16="http://schemas.microsoft.com/office/drawing/2014/main" id="{2543F0DA-CA31-A530-5108-E4CA9397160A}"/>
              </a:ext>
            </a:extLst>
          </p:cNvPr>
          <p:cNvPicPr>
            <a:picLocks noChangeAspect="1"/>
          </p:cNvPicPr>
          <p:nvPr/>
        </p:nvPicPr>
        <p:blipFill rotWithShape="1">
          <a:blip r:embed="rId5"/>
          <a:srcRect l="814" t="615" r="1085" b="1012"/>
          <a:stretch/>
        </p:blipFill>
        <p:spPr>
          <a:xfrm>
            <a:off x="2840662" y="994262"/>
            <a:ext cx="3462677" cy="3735851"/>
          </a:xfrm>
          <a:prstGeom prst="rect">
            <a:avLst/>
          </a:prstGeom>
        </p:spPr>
      </p:pic>
      <p:sp>
        <p:nvSpPr>
          <p:cNvPr id="3" name="スライド番号プレースホルダー 2">
            <a:extLst>
              <a:ext uri="{FF2B5EF4-FFF2-40B4-BE49-F238E27FC236}">
                <a16:creationId xmlns:a16="http://schemas.microsoft.com/office/drawing/2014/main" id="{75ED933C-0BF0-2694-5A78-9A7239450DCF}"/>
              </a:ext>
            </a:extLst>
          </p:cNvPr>
          <p:cNvSpPr>
            <a:spLocks noGrp="1"/>
          </p:cNvSpPr>
          <p:nvPr>
            <p:ph type="sldNum" sz="quarter" idx="12"/>
          </p:nvPr>
        </p:nvSpPr>
        <p:spPr/>
        <p:txBody>
          <a:bodyPr/>
          <a:lstStyle/>
          <a:p>
            <a:fld id="{C78F2D1F-20F6-49FC-9198-62F80DEE6B28}" type="slidenum">
              <a:rPr kumimoji="1" lang="ja-JP" altLang="en-US" smtClean="0"/>
              <a:t>23</a:t>
            </a:fld>
            <a:endParaRPr kumimoji="1" lang="ja-JP" altLang="en-US"/>
          </a:p>
        </p:txBody>
      </p:sp>
      <p:pic>
        <p:nvPicPr>
          <p:cNvPr id="30" name="オーディオ 29">
            <a:hlinkClick r:id="" action="ppaction://media"/>
            <a:extLst>
              <a:ext uri="{FF2B5EF4-FFF2-40B4-BE49-F238E27FC236}">
                <a16:creationId xmlns:a16="http://schemas.microsoft.com/office/drawing/2014/main" id="{FDBCA106-C641-8D14-3542-C1C9ACEB66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15598434"/>
      </p:ext>
    </p:extLst>
  </p:cSld>
  <p:clrMapOvr>
    <a:masterClrMapping/>
  </p:clrMapOvr>
  <mc:AlternateContent xmlns:mc="http://schemas.openxmlformats.org/markup-compatibility/2006" xmlns:p14="http://schemas.microsoft.com/office/powerpoint/2010/main">
    <mc:Choice Requires="p14">
      <p:transition spd="slow" p14:dur="2000" advTm="19964"/>
    </mc:Choice>
    <mc:Fallback xmlns="">
      <p:transitio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txBox="1">
            <a:spLocks/>
          </p:cNvSpPr>
          <p:nvPr/>
        </p:nvSpPr>
        <p:spPr>
          <a:xfrm>
            <a:off x="2805734" y="206707"/>
            <a:ext cx="3532533" cy="488305"/>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施設配置計画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7BB4500-1C0F-2DC6-DF4B-9EB46E3B3682}"/>
              </a:ext>
            </a:extLst>
          </p:cNvPr>
          <p:cNvSpPr txBox="1"/>
          <p:nvPr/>
        </p:nvSpPr>
        <p:spPr>
          <a:xfrm>
            <a:off x="215900" y="6211669"/>
            <a:ext cx="8928100" cy="646331"/>
          </a:xfrm>
          <a:prstGeom prst="rect">
            <a:avLst/>
          </a:prstGeom>
          <a:noFill/>
        </p:spPr>
        <p:txBody>
          <a:bodyPr wrap="square" rtlCol="0">
            <a:spAutoFit/>
          </a:bodyPr>
          <a:lstStyle/>
          <a:p>
            <a:pPr marL="141288" indent="-141288"/>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これらは現時点の構想・計画であり、今後の具体化に向けた検討や関係機関等との協議により変更となる可能性があります。</a:t>
            </a:r>
          </a:p>
        </p:txBody>
      </p:sp>
      <p:sp>
        <p:nvSpPr>
          <p:cNvPr id="3" name="正方形/長方形 2">
            <a:extLst>
              <a:ext uri="{FF2B5EF4-FFF2-40B4-BE49-F238E27FC236}">
                <a16:creationId xmlns:a16="http://schemas.microsoft.com/office/drawing/2014/main" id="{A6B8FCFC-7B66-0CBE-BD3A-EFAF4045410E}"/>
              </a:ext>
            </a:extLst>
          </p:cNvPr>
          <p:cNvSpPr/>
          <p:nvPr/>
        </p:nvSpPr>
        <p:spPr>
          <a:xfrm>
            <a:off x="1008676" y="3936670"/>
            <a:ext cx="2942380" cy="400110"/>
          </a:xfrm>
          <a:prstGeom prst="rect">
            <a:avLst/>
          </a:prstGeom>
          <a:noFill/>
          <a:ln>
            <a:noFill/>
          </a:ln>
        </p:spPr>
        <p:txBody>
          <a:bodyPr wrap="square">
            <a:spAutoFit/>
          </a:bodyPr>
          <a:lstStyle/>
          <a:p>
            <a:pPr marL="9525"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大規模商業施設の外観</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草, 屋外, 水, 大きい が含まれている画像&#10;&#10;自動的に生成された説明">
            <a:extLst>
              <a:ext uri="{FF2B5EF4-FFF2-40B4-BE49-F238E27FC236}">
                <a16:creationId xmlns:a16="http://schemas.microsoft.com/office/drawing/2014/main" id="{B98E4698-75BC-5B19-A1D8-749A5EDB9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958" y="1054113"/>
            <a:ext cx="3614425" cy="2813408"/>
          </a:xfrm>
          <a:prstGeom prst="rect">
            <a:avLst/>
          </a:prstGeom>
        </p:spPr>
      </p:pic>
      <p:pic>
        <p:nvPicPr>
          <p:cNvPr id="6" name="図 5" descr="建物, 民衆, 屋外, グループ が含まれている画像&#10;&#10;自動的に生成された説明">
            <a:extLst>
              <a:ext uri="{FF2B5EF4-FFF2-40B4-BE49-F238E27FC236}">
                <a16:creationId xmlns:a16="http://schemas.microsoft.com/office/drawing/2014/main" id="{2473C499-BA4F-E419-1F96-EAA18D2B22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07" y="1057562"/>
            <a:ext cx="3978021" cy="2813408"/>
          </a:xfrm>
          <a:prstGeom prst="rect">
            <a:avLst/>
          </a:prstGeom>
        </p:spPr>
      </p:pic>
      <p:sp>
        <p:nvSpPr>
          <p:cNvPr id="7" name="正方形/長方形 6">
            <a:extLst>
              <a:ext uri="{FF2B5EF4-FFF2-40B4-BE49-F238E27FC236}">
                <a16:creationId xmlns:a16="http://schemas.microsoft.com/office/drawing/2014/main" id="{3E9BE27C-D435-5AA4-3B9A-0C06DE5078CE}"/>
              </a:ext>
            </a:extLst>
          </p:cNvPr>
          <p:cNvSpPr/>
          <p:nvPr/>
        </p:nvSpPr>
        <p:spPr>
          <a:xfrm>
            <a:off x="5382398" y="3914536"/>
            <a:ext cx="2450488" cy="707886"/>
          </a:xfrm>
          <a:prstGeom prst="rect">
            <a:avLst/>
          </a:prstGeom>
          <a:noFill/>
          <a:ln>
            <a:noFill/>
          </a:ln>
        </p:spPr>
        <p:txBody>
          <a:bodyPr wrap="square">
            <a:spAutoFit/>
          </a:bodyPr>
          <a:lstStyle/>
          <a:p>
            <a:pPr marL="9525"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大規模商業施設と</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marL="9525"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賑わい広場</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22">
            <a:extLst>
              <a:ext uri="{FF2B5EF4-FFF2-40B4-BE49-F238E27FC236}">
                <a16:creationId xmlns:a16="http://schemas.microsoft.com/office/drawing/2014/main" id="{2A4A4FC9-E8C3-0833-740D-9A6AE2A07D98}"/>
              </a:ext>
            </a:extLst>
          </p:cNvPr>
          <p:cNvSpPr txBox="1"/>
          <p:nvPr/>
        </p:nvSpPr>
        <p:spPr>
          <a:xfrm>
            <a:off x="2536357" y="4733705"/>
            <a:ext cx="4071285" cy="608330"/>
          </a:xfrm>
          <a:prstGeom prst="rect">
            <a:avLst/>
          </a:prstGeom>
          <a:noFill/>
        </p:spPr>
        <p:txBody>
          <a:bodyPr wrap="square" rtlCol="0">
            <a:noAutofit/>
          </a:bodyPr>
          <a:lstStyle/>
          <a:p>
            <a:pPr algn="ctr"/>
            <a:r>
              <a:rPr lang="ja-JP" sz="1600" kern="1200" dirty="0">
                <a:solidFill>
                  <a:srgbClr val="000000"/>
                </a:solidFill>
                <a:effectLst/>
                <a:latin typeface="ＭＳ Ｐゴシック" panose="020B0600070205080204" pitchFamily="50" charset="-128"/>
                <a:ea typeface="メイリオ" panose="020B0604030504040204" pitchFamily="50" charset="-128"/>
                <a:cs typeface="ＭＳ 明朝" panose="02020609040205080304" pitchFamily="17" charset="-128"/>
              </a:rPr>
              <a:t>（公園南街区から駅東街区方向）</a:t>
            </a:r>
            <a:endParaRPr lang="ja-JP" sz="16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r>
              <a:rPr lang="ja-JP" sz="1600" kern="1200" dirty="0">
                <a:solidFill>
                  <a:srgbClr val="000000"/>
                </a:solidFill>
                <a:effectLst/>
                <a:latin typeface="ＭＳ Ｐゴシック" panose="020B0600070205080204" pitchFamily="50" charset="-128"/>
                <a:ea typeface="メイリオ" panose="020B0604030504040204" pitchFamily="50" charset="-128"/>
                <a:cs typeface="ＭＳ 明朝" panose="02020609040205080304" pitchFamily="17" charset="-128"/>
              </a:rPr>
              <a:t>阪急阪神不動産（株）リリースより抜粋</a:t>
            </a:r>
            <a:endParaRPr lang="ja-JP" sz="16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0C18CF86-DE03-54FB-194C-D9044F171282}"/>
              </a:ext>
            </a:extLst>
          </p:cNvPr>
          <p:cNvSpPr>
            <a:spLocks noGrp="1"/>
          </p:cNvSpPr>
          <p:nvPr>
            <p:ph type="sldNum" sz="quarter" idx="12"/>
          </p:nvPr>
        </p:nvSpPr>
        <p:spPr/>
        <p:txBody>
          <a:bodyPr/>
          <a:lstStyle/>
          <a:p>
            <a:fld id="{C78F2D1F-20F6-49FC-9198-62F80DEE6B28}" type="slidenum">
              <a:rPr kumimoji="1" lang="ja-JP" altLang="en-US" smtClean="0"/>
              <a:t>24</a:t>
            </a:fld>
            <a:endParaRPr kumimoji="1" lang="ja-JP" altLang="en-US"/>
          </a:p>
        </p:txBody>
      </p:sp>
      <p:pic>
        <p:nvPicPr>
          <p:cNvPr id="36" name="オーディオ 35">
            <a:hlinkClick r:id="" action="ppaction://media"/>
            <a:extLst>
              <a:ext uri="{FF2B5EF4-FFF2-40B4-BE49-F238E27FC236}">
                <a16:creationId xmlns:a16="http://schemas.microsoft.com/office/drawing/2014/main" id="{8E1D76C1-5455-072A-A0E3-B948325882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04968705"/>
      </p:ext>
    </p:extLst>
  </p:cSld>
  <p:clrMapOvr>
    <a:masterClrMapping/>
  </p:clrMapOvr>
  <mc:AlternateContent xmlns:mc="http://schemas.openxmlformats.org/markup-compatibility/2006" xmlns:p14="http://schemas.microsoft.com/office/powerpoint/2010/main">
    <mc:Choice Requires="p14">
      <p:transition spd="slow" p14:dur="2000" advTm="47910"/>
    </mc:Choice>
    <mc:Fallback xmlns="">
      <p:transition spd="slow" advTm="4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78562" y="2342692"/>
            <a:ext cx="8624138" cy="3820439"/>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2552490" y="1308987"/>
            <a:ext cx="4039019" cy="638709"/>
          </a:xfrm>
        </p:spPr>
        <p:txBody>
          <a:bodyPr anchor="t">
            <a:normAutofit/>
          </a:bodyPr>
          <a:lstStyle/>
          <a:p>
            <a:pPr algn="ctr">
              <a:lnSpc>
                <a:spcPct val="100000"/>
              </a:lnSpc>
            </a:pP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自動車交通計画</a:t>
            </a:r>
            <a:r>
              <a:rPr lang="en-US" altLang="ja-JP" sz="2800" b="1" dirty="0">
                <a:latin typeface="メイリオ" panose="020B0604030504040204" pitchFamily="50" charset="-128"/>
                <a:ea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endParaRPr>
          </a:p>
        </p:txBody>
      </p:sp>
      <p:sp>
        <p:nvSpPr>
          <p:cNvPr id="5" name="コンテンツ プレースホルダー 2"/>
          <p:cNvSpPr>
            <a:spLocks noGrp="1"/>
          </p:cNvSpPr>
          <p:nvPr>
            <p:ph idx="1"/>
          </p:nvPr>
        </p:nvSpPr>
        <p:spPr>
          <a:xfrm>
            <a:off x="584625" y="2454183"/>
            <a:ext cx="8012012" cy="3470743"/>
          </a:xfrm>
        </p:spPr>
        <p:txBody>
          <a:bodyPr>
            <a:noAutofit/>
          </a:bodyPr>
          <a:lstStyle/>
          <a:p>
            <a:pPr>
              <a:lnSpc>
                <a:spcPct val="110000"/>
              </a:lnSpc>
            </a:pPr>
            <a:r>
              <a:rPr lang="ja-JP" altLang="en-US" sz="1800" dirty="0">
                <a:latin typeface="メイリオ" panose="020B0604030504040204" pitchFamily="50" charset="-128"/>
                <a:ea typeface="メイリオ" panose="020B0604030504040204" pitchFamily="50" charset="-128"/>
              </a:rPr>
              <a:t>バス乗降場等を中央改札周辺に集約し、行先方面別に東西にコンパクトに再配置</a:t>
            </a:r>
          </a:p>
          <a:p>
            <a:pPr>
              <a:lnSpc>
                <a:spcPct val="110000"/>
              </a:lnSpc>
            </a:pPr>
            <a:r>
              <a:rPr lang="ja-JP" altLang="en-US" sz="1800" dirty="0">
                <a:latin typeface="メイリオ" panose="020B0604030504040204" pitchFamily="50" charset="-128"/>
                <a:ea typeface="メイリオ" panose="020B0604030504040204" pitchFamily="50" charset="-128"/>
              </a:rPr>
              <a:t>バリアフリー化や快適な待合空間整備など、利便性や快適性、安全性の高い駅前広場の再整備</a:t>
            </a:r>
          </a:p>
          <a:p>
            <a:pPr>
              <a:lnSpc>
                <a:spcPct val="110000"/>
              </a:lnSpc>
            </a:pPr>
            <a:r>
              <a:rPr lang="ja-JP" altLang="en-US" sz="1800" dirty="0">
                <a:latin typeface="メイリオ" panose="020B0604030504040204" pitchFamily="50" charset="-128"/>
                <a:ea typeface="メイリオ" panose="020B0604030504040204" pitchFamily="50" charset="-128"/>
              </a:rPr>
              <a:t>道路ネットワークを当地区の将来形に合わせ再編</a:t>
            </a:r>
            <a:endParaRPr lang="en-US" altLang="ja-JP" sz="1800" dirty="0">
              <a:latin typeface="メイリオ" panose="020B0604030504040204" pitchFamily="50" charset="-128"/>
              <a:ea typeface="メイリオ" panose="020B0604030504040204" pitchFamily="50" charset="-128"/>
            </a:endParaRPr>
          </a:p>
          <a:p>
            <a:pPr marL="0" indent="0">
              <a:lnSpc>
                <a:spcPct val="110000"/>
              </a:lnSpc>
              <a:buNone/>
            </a:pPr>
            <a:r>
              <a:rPr lang="ja-JP" altLang="en-US" sz="1800" dirty="0">
                <a:solidFill>
                  <a:srgbClr val="0070C0"/>
                </a:solidFill>
                <a:latin typeface="メイリオ" panose="020B0604030504040204" pitchFamily="50" charset="-128"/>
                <a:ea typeface="メイリオ" panose="020B0604030504040204" pitchFamily="50" charset="-128"/>
              </a:rPr>
              <a:t>（千里中央２号線の全線対面通行化と新千里東町第４号線等の改廃の検討、千里東町外回り線の付替えの検討、バスと一般車の動線の分離、来退場車両動線の効率化や通過交通の削減）</a:t>
            </a:r>
          </a:p>
        </p:txBody>
      </p:sp>
      <p:sp>
        <p:nvSpPr>
          <p:cNvPr id="3" name="スライド番号プレースホルダー 2">
            <a:extLst>
              <a:ext uri="{FF2B5EF4-FFF2-40B4-BE49-F238E27FC236}">
                <a16:creationId xmlns:a16="http://schemas.microsoft.com/office/drawing/2014/main" id="{6D36AD7F-0DB9-7FF5-34F7-EAA8E4925350}"/>
              </a:ext>
            </a:extLst>
          </p:cNvPr>
          <p:cNvSpPr>
            <a:spLocks noGrp="1"/>
          </p:cNvSpPr>
          <p:nvPr>
            <p:ph type="sldNum" sz="quarter" idx="12"/>
          </p:nvPr>
        </p:nvSpPr>
        <p:spPr/>
        <p:txBody>
          <a:bodyPr/>
          <a:lstStyle/>
          <a:p>
            <a:fld id="{C78F2D1F-20F6-49FC-9198-62F80DEE6B28}" type="slidenum">
              <a:rPr kumimoji="1" lang="ja-JP" altLang="en-US" smtClean="0"/>
              <a:t>25</a:t>
            </a:fld>
            <a:endParaRPr kumimoji="1" lang="ja-JP" altLang="en-US"/>
          </a:p>
        </p:txBody>
      </p:sp>
      <p:sp>
        <p:nvSpPr>
          <p:cNvPr id="7" name="タイトル 6">
            <a:extLst>
              <a:ext uri="{FF2B5EF4-FFF2-40B4-BE49-F238E27FC236}">
                <a16:creationId xmlns:a16="http://schemas.microsoft.com/office/drawing/2014/main" id="{4268E7CB-0DCA-1D53-948F-F6A080D532ED}"/>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latin typeface="Meiryo UI" panose="020B0604030504040204" pitchFamily="50" charset="-128"/>
                <a:ea typeface="Meiryo UI" panose="020B0604030504040204" pitchFamily="50" charset="-128"/>
              </a:rPr>
              <a:t>第４章　官民協働による千里中央地区の再整備</a:t>
            </a:r>
            <a:endParaRPr lang="ja-JP" altLang="en-US" sz="2800" dirty="0">
              <a:latin typeface="Meiryo UI" panose="020B0604030504040204" pitchFamily="50" charset="-128"/>
              <a:ea typeface="Meiryo UI" panose="020B0604030504040204" pitchFamily="50" charset="-128"/>
            </a:endParaRPr>
          </a:p>
        </p:txBody>
      </p:sp>
      <p:cxnSp>
        <p:nvCxnSpPr>
          <p:cNvPr id="8" name="直線コネクタ 7">
            <a:extLst>
              <a:ext uri="{FF2B5EF4-FFF2-40B4-BE49-F238E27FC236}">
                <a16:creationId xmlns:a16="http://schemas.microsoft.com/office/drawing/2014/main" id="{982E7252-A2D3-1C48-9FBC-69EF69E68EF4}"/>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3" name="オーディオ 32">
            <a:hlinkClick r:id="" action="ppaction://media"/>
            <a:extLst>
              <a:ext uri="{FF2B5EF4-FFF2-40B4-BE49-F238E27FC236}">
                <a16:creationId xmlns:a16="http://schemas.microsoft.com/office/drawing/2014/main" id="{70FE7D52-D214-257B-9B7A-B126F4C737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983937"/>
      </p:ext>
    </p:extLst>
  </p:cSld>
  <p:clrMapOvr>
    <a:masterClrMapping/>
  </p:clrMapOvr>
  <mc:AlternateContent xmlns:mc="http://schemas.openxmlformats.org/markup-compatibility/2006" xmlns:p14="http://schemas.microsoft.com/office/powerpoint/2010/main">
    <mc:Choice Requires="p14">
      <p:transition spd="slow" p14:dur="2000" advTm="33518"/>
    </mc:Choice>
    <mc:Fallback xmlns="">
      <p:transition spd="slow" advTm="3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CA46CF7-72A0-4B73-A40C-E54ABB77EFDC}"/>
              </a:ext>
            </a:extLst>
          </p:cNvPr>
          <p:cNvPicPr>
            <a:picLocks noChangeAspect="1"/>
          </p:cNvPicPr>
          <p:nvPr/>
        </p:nvPicPr>
        <p:blipFill>
          <a:blip r:embed="rId5" cstate="print">
            <a:extLst>
              <a:ext uri="{28A0092B-C50C-407E-A947-70E740481C1C}">
                <a14:useLocalDpi xmlns:a14="http://schemas.microsoft.com/office/drawing/2010/main" val="0"/>
              </a:ext>
            </a:extLst>
          </a:blip>
          <a:srcRect l="1442" t="1581" r="2960" b="5723"/>
          <a:stretch/>
        </p:blipFill>
        <p:spPr>
          <a:xfrm>
            <a:off x="2791048" y="47812"/>
            <a:ext cx="6352952" cy="6858000"/>
          </a:xfrm>
          <a:prstGeom prst="rect">
            <a:avLst/>
          </a:prstGeom>
        </p:spPr>
      </p:pic>
      <p:sp>
        <p:nvSpPr>
          <p:cNvPr id="26" name="タイトル 1"/>
          <p:cNvSpPr txBox="1">
            <a:spLocks/>
          </p:cNvSpPr>
          <p:nvPr/>
        </p:nvSpPr>
        <p:spPr>
          <a:xfrm>
            <a:off x="-119270" y="106137"/>
            <a:ext cx="3442608" cy="52996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自動車交通計画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09D0876D-CC63-420E-CD9D-8D3C481597B1}"/>
              </a:ext>
            </a:extLst>
          </p:cNvPr>
          <p:cNvSpPr>
            <a:spLocks noGrp="1"/>
          </p:cNvSpPr>
          <p:nvPr>
            <p:ph type="sldNum" sz="quarter" idx="12"/>
          </p:nvPr>
        </p:nvSpPr>
        <p:spPr/>
        <p:txBody>
          <a:bodyPr/>
          <a:lstStyle/>
          <a:p>
            <a:fld id="{C78F2D1F-20F6-49FC-9198-62F80DEE6B28}" type="slidenum">
              <a:rPr kumimoji="1" lang="ja-JP" altLang="en-US" smtClean="0"/>
              <a:t>26</a:t>
            </a:fld>
            <a:endParaRPr kumimoji="1" lang="ja-JP" altLang="en-US"/>
          </a:p>
        </p:txBody>
      </p:sp>
      <p:pic>
        <p:nvPicPr>
          <p:cNvPr id="10" name="オーディオ 9">
            <a:hlinkClick r:id="" action="ppaction://media"/>
            <a:extLst>
              <a:ext uri="{FF2B5EF4-FFF2-40B4-BE49-F238E27FC236}">
                <a16:creationId xmlns:a16="http://schemas.microsoft.com/office/drawing/2014/main" id="{64910322-8021-04B4-BAE5-884FAC49B24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35846315"/>
      </p:ext>
    </p:extLst>
  </p:cSld>
  <p:clrMapOvr>
    <a:masterClrMapping/>
  </p:clrMapOvr>
  <mc:AlternateContent xmlns:mc="http://schemas.openxmlformats.org/markup-compatibility/2006">
    <mc:Choice xmlns:p14="http://schemas.microsoft.com/office/powerpoint/2010/main" Requires="p14">
      <p:transition spd="slow" p14:dur="2000" advTm="108149"/>
    </mc:Choice>
    <mc:Fallback>
      <p:transition spd="slow" advTm="10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6254" x="6584950" y="4621213"/>
          <p14:tracePt t="8361" x="6559550" y="4613275"/>
          <p14:tracePt t="8379" x="6551613" y="4613275"/>
          <p14:tracePt t="8397" x="6543675" y="4613275"/>
          <p14:tracePt t="8405" x="6535738" y="4613275"/>
          <p14:tracePt t="8445" x="6518275" y="4613275"/>
          <p14:tracePt t="8451" x="6502400" y="4613275"/>
          <p14:tracePt t="8467" x="6492875" y="4621213"/>
          <p14:tracePt t="8486" x="6484938" y="4621213"/>
          <p14:tracePt t="8501" x="6461125" y="4621213"/>
          <p14:tracePt t="8525" x="6443663" y="4621213"/>
          <p14:tracePt t="8531" x="6435725" y="4621213"/>
          <p14:tracePt t="8549" x="6402388" y="4621213"/>
          <p14:tracePt t="8565" x="6353175" y="4621213"/>
          <p14:tracePt t="8584" x="6294438" y="4621213"/>
          <p14:tracePt t="8586" x="6270625" y="4621213"/>
          <p14:tracePt t="8600" x="6219825" y="4621213"/>
          <p14:tracePt t="8603" x="6186488" y="4621213"/>
          <p14:tracePt t="8616" x="6178550" y="4621213"/>
          <p14:tracePt t="8617" x="6170613" y="4621213"/>
          <p14:tracePt t="8635" x="6137275" y="4621213"/>
          <p14:tracePt t="8650" x="6111875" y="4621213"/>
          <p14:tracePt t="8666" x="6054725" y="4638675"/>
          <p14:tracePt t="8683" x="6013450" y="4638675"/>
          <p14:tracePt t="8699" x="5972175" y="4638675"/>
          <p14:tracePt t="8701" x="5954713" y="4638675"/>
          <p14:tracePt t="8714" x="5913438" y="4638675"/>
          <p14:tracePt t="8716" x="5897563" y="4638675"/>
          <p14:tracePt t="8733" x="5838825" y="4638675"/>
          <p14:tracePt t="8750" x="5797550" y="4638675"/>
          <p14:tracePt t="8779" x="5689600" y="4638675"/>
          <p14:tracePt t="8787" x="5665788" y="4638675"/>
          <p14:tracePt t="8799" x="5632450" y="4638675"/>
          <p14:tracePt t="8812" x="5573713" y="4638675"/>
          <p14:tracePt t="8817" x="5549900" y="4638675"/>
          <p14:tracePt t="8839" x="5508625" y="4638675"/>
          <p14:tracePt t="8844" x="5499100" y="4638675"/>
          <p14:tracePt t="8871" x="5449888" y="4638675"/>
          <p14:tracePt t="8882" x="5392738" y="4638675"/>
          <p14:tracePt t="8890" x="5359400" y="4638675"/>
          <p14:tracePt t="8901" x="5308600" y="4638675"/>
          <p14:tracePt t="8919" x="5226050" y="4638675"/>
          <p14:tracePt t="8921" x="5176838" y="4638675"/>
          <p14:tracePt t="8955" x="5094288" y="4638675"/>
          <p14:tracePt t="8973" x="5043488" y="4638675"/>
          <p14:tracePt t="8986" x="5002213" y="4638675"/>
          <p14:tracePt t="9004" x="4960938" y="4638675"/>
          <p14:tracePt t="9011" x="4953000" y="4638675"/>
          <p14:tracePt t="9017" x="4919663" y="4638675"/>
          <p14:tracePt t="9034" x="4911725" y="4638675"/>
          <p14:tracePt t="9048" x="4903788" y="4638675"/>
          <p14:tracePt t="9066" x="4894263" y="4638675"/>
          <p14:tracePt t="9091" x="4870450" y="4638675"/>
          <p14:tracePt t="9101" x="4862513" y="4638675"/>
          <p14:tracePt t="9116" x="4845050" y="4638675"/>
          <p14:tracePt t="9119" x="4811713" y="4638675"/>
          <p14:tracePt t="9134" x="4770438" y="4638675"/>
          <p14:tracePt t="9148" x="4737100" y="4638675"/>
          <p14:tracePt t="9158" x="4721225" y="4638675"/>
          <p14:tracePt t="9169" x="4703763" y="4638675"/>
          <p14:tracePt t="9187" x="4695825" y="4638675"/>
          <p14:tracePt t="9393" x="4713288" y="4638675"/>
          <p14:tracePt t="9402" x="4721225" y="4638675"/>
          <p14:tracePt t="9418" x="4737100" y="4638675"/>
          <p14:tracePt t="9433" x="4762500" y="4613275"/>
          <p14:tracePt t="9443" x="4770438" y="4605338"/>
          <p14:tracePt t="9456" x="4795838" y="4605338"/>
          <p14:tracePt t="9459" x="4803775" y="4587875"/>
          <p14:tracePt t="9478" x="4811713" y="4587875"/>
          <p14:tracePt t="9487" x="4845050" y="4579938"/>
          <p14:tracePt t="9516" x="4960938" y="4530725"/>
          <p14:tracePt t="9526" x="4978400" y="4530725"/>
          <p14:tracePt t="9552" x="5076825" y="4530725"/>
          <p14:tracePt t="9573" x="5143500" y="4530725"/>
          <p14:tracePt t="9583" x="5192713" y="4530725"/>
          <p14:tracePt t="9585" x="5218113" y="4530725"/>
          <p14:tracePt t="9594" x="5251450" y="4530725"/>
          <p14:tracePt t="9601" x="5300663" y="4530725"/>
          <p14:tracePt t="9615" x="5308600" y="4530725"/>
          <p14:tracePt t="9632" x="5334000" y="4522788"/>
          <p14:tracePt t="9634" x="5349875" y="4522788"/>
          <p14:tracePt t="9650" x="5359400" y="4522788"/>
          <p14:tracePt t="9667" x="5400675" y="4497388"/>
          <p14:tracePt t="9674" x="5408613" y="4489450"/>
          <p14:tracePt t="9685" x="5424488" y="4489450"/>
          <p14:tracePt t="9699" x="5434013" y="4489450"/>
          <p14:tracePt t="9701" x="5449888" y="4489450"/>
          <p14:tracePt t="9715" x="5465763" y="4489450"/>
          <p14:tracePt t="9734" x="5499100" y="4489450"/>
          <p14:tracePt t="9750" x="5524500" y="4481513"/>
          <p14:tracePt t="9753" x="5540375" y="4471988"/>
          <p14:tracePt t="9768" x="5565775" y="4471988"/>
          <p14:tracePt t="9771" x="5573713" y="4471988"/>
          <p14:tracePt t="9784" x="5583238" y="4471988"/>
          <p14:tracePt t="9787" x="5607050" y="4471988"/>
          <p14:tracePt t="9800" x="5614988" y="4471988"/>
          <p14:tracePt t="9802" x="5624513" y="4471988"/>
          <p14:tracePt t="9843" x="5707063" y="4471988"/>
          <p14:tracePt t="9860" x="5773738" y="4471988"/>
          <p14:tracePt t="9874" x="5781675" y="4471988"/>
          <p14:tracePt t="9887" x="5789613" y="4471988"/>
          <p14:tracePt t="9899" x="5815013" y="4471988"/>
          <p14:tracePt t="9906" x="5830888" y="4471988"/>
          <p14:tracePt t="9915" x="5838825" y="4471988"/>
          <p14:tracePt t="9933" x="5897563" y="4471988"/>
          <p14:tracePt t="9950" x="5954713" y="4471988"/>
          <p14:tracePt t="9953" x="5972175" y="4471988"/>
          <p14:tracePt t="9964" x="5995988" y="4471988"/>
          <p14:tracePt t="9970" x="6005513" y="4471988"/>
          <p14:tracePt t="9982" x="6021388" y="4471988"/>
          <p14:tracePt t="9999" x="6054725" y="4471988"/>
          <p14:tracePt t="10002" x="6070600" y="4471988"/>
          <p14:tracePt t="10017" x="6096000" y="4471988"/>
          <p14:tracePt t="10030" x="6137275" y="4471988"/>
          <p14:tracePt t="10040" x="6162675" y="4471988"/>
          <p14:tracePt t="10046" x="6196013" y="4471988"/>
          <p14:tracePt t="10067" x="6245225" y="4471988"/>
          <p14:tracePt t="10079" x="6253163" y="4471988"/>
          <p14:tracePt t="10084" x="6270625" y="4471988"/>
          <p14:tracePt t="10107" x="6319838" y="4471988"/>
          <p14:tracePt t="10118" x="6345238" y="4471988"/>
          <p14:tracePt t="10132" x="6435725" y="4471988"/>
          <p14:tracePt t="10150" x="6492875" y="4471988"/>
          <p14:tracePt t="10170" x="6535738" y="4471988"/>
          <p14:tracePt t="10204" x="6543675" y="4471988"/>
          <p14:tracePt t="10217" x="6567488" y="4471988"/>
          <p14:tracePt t="10234" x="6592888" y="4471988"/>
          <p14:tracePt t="10241" x="6642100" y="4471988"/>
          <p14:tracePt t="10249" x="6651625" y="4471988"/>
          <p14:tracePt t="10266" x="6692900" y="4471988"/>
          <p14:tracePt t="10866" x="6700838" y="4456113"/>
          <p14:tracePt t="16408" x="0" y="0"/>
        </p14:tracePtLst>
        <p14:tracePtLst>
          <p14:tracePt t="19317" x="6816725" y="5921375"/>
          <p14:tracePt t="23101" x="6816725" y="5930900"/>
          <p14:tracePt t="23110" x="6816725" y="5938838"/>
          <p14:tracePt t="23126" x="6816725" y="5980113"/>
          <p14:tracePt t="23139" x="6816725" y="6037263"/>
          <p14:tracePt t="23162" x="6799263" y="6046788"/>
          <p14:tracePt t="23233" x="6791325" y="6054725"/>
          <p14:tracePt t="23330" x="6775450" y="6054725"/>
          <p14:tracePt t="23345" x="6767513" y="6054725"/>
          <p14:tracePt t="23353" x="6742113" y="6054725"/>
          <p14:tracePt t="23367" x="6726238" y="6054725"/>
          <p14:tracePt t="23369" x="6716713" y="6054725"/>
          <p14:tracePt t="23392" x="6708775" y="6054725"/>
          <p14:tracePt t="23398" x="6692900" y="6054725"/>
          <p14:tracePt t="23411" x="6675438" y="6054725"/>
          <p14:tracePt t="23418" x="6651625" y="6054725"/>
          <p14:tracePt t="23446" x="6600825" y="6054725"/>
          <p14:tracePt t="23450" x="6592888" y="6054725"/>
          <p14:tracePt t="23458" x="6559550" y="6054725"/>
          <p14:tracePt t="23468" x="6551613" y="6054725"/>
          <p14:tracePt t="23482" x="6543675" y="6054725"/>
          <p14:tracePt t="23484" x="6526213" y="6054725"/>
          <p14:tracePt t="23498" x="6510338" y="6054725"/>
          <p14:tracePt t="23516" x="6477000" y="6054725"/>
          <p14:tracePt t="23533" x="6443663" y="6054725"/>
          <p14:tracePt t="23550" x="6386513" y="6054725"/>
          <p14:tracePt t="23553" x="6369050" y="6054725"/>
          <p14:tracePt t="23567" x="6345238" y="6054725"/>
          <p14:tracePt t="23571" x="6335713" y="6062663"/>
          <p14:tracePt t="23577" x="6302375" y="6062663"/>
          <p14:tracePt t="23587" x="6294438" y="6062663"/>
          <p14:tracePt t="23599" x="6261100" y="6088063"/>
          <p14:tracePt t="23616" x="6227763" y="6088063"/>
          <p14:tracePt t="23622" x="6203950" y="6088063"/>
          <p14:tracePt t="23633" x="6196013" y="6088063"/>
          <p14:tracePt t="23641" x="6137275" y="6096000"/>
          <p14:tracePt t="23657" x="6103938" y="6096000"/>
          <p14:tracePt t="23668" x="6096000" y="6096000"/>
          <p14:tracePt t="23685" x="6080125" y="6103938"/>
          <p14:tracePt t="23718" x="6021388" y="6103938"/>
          <p14:tracePt t="23724" x="6005513" y="6103938"/>
          <p14:tracePt t="23733" x="5980113" y="6103938"/>
          <p14:tracePt t="23738" x="5972175" y="6103938"/>
          <p14:tracePt t="23753" x="5938838" y="6103938"/>
          <p14:tracePt t="23765" x="5930900" y="6103938"/>
          <p14:tracePt t="23783" x="5897563" y="6111875"/>
          <p14:tracePt t="23787" x="5880100" y="6129338"/>
          <p14:tracePt t="23799" x="5872163" y="6137275"/>
          <p14:tracePt t="23802" x="5846763" y="6137275"/>
          <p14:tracePt t="23815" x="5838825" y="6145213"/>
          <p14:tracePt t="23818" x="5830888" y="6145213"/>
          <p14:tracePt t="23834" x="5789613" y="6145213"/>
          <p14:tracePt t="23862" x="5722938" y="6145213"/>
          <p14:tracePt t="23893" x="5607050" y="6145213"/>
          <p14:tracePt t="23902" x="5573713" y="6145213"/>
          <p14:tracePt t="23908" x="5557838" y="6145213"/>
          <p14:tracePt t="23915" x="5549900" y="6145213"/>
          <p14:tracePt t="23933" x="5508625" y="6145213"/>
          <p14:tracePt t="23962" x="5408613" y="6121400"/>
          <p14:tracePt t="23971" x="5400675" y="6121400"/>
          <p14:tracePt t="23996" x="5292725" y="6088063"/>
          <p14:tracePt t="24002" x="5275263" y="6088063"/>
          <p14:tracePt t="24009" x="5251450" y="6070600"/>
          <p14:tracePt t="24022" x="5243513" y="6070600"/>
          <p14:tracePt t="24061" x="5184775" y="6062663"/>
          <p14:tracePt t="24083" x="5176838" y="6062663"/>
          <p14:tracePt t="24099" x="5151438" y="6062663"/>
          <p14:tracePt t="24106" x="5143500" y="6062663"/>
          <p14:tracePt t="24122" x="5127625" y="6062663"/>
          <p14:tracePt t="24132" x="5102225" y="6062663"/>
          <p14:tracePt t="24149" x="5068888" y="6062663"/>
          <p14:tracePt t="24166" x="5043488" y="6062663"/>
          <p14:tracePt t="24187" x="5035550" y="6062663"/>
          <p14:tracePt t="24198" x="5019675" y="6054725"/>
          <p14:tracePt t="24221" x="5002213" y="6054725"/>
          <p14:tracePt t="24233" x="4994275" y="6054725"/>
          <p14:tracePt t="24251" x="4978400" y="6054725"/>
          <p14:tracePt t="24270" x="4953000" y="6054725"/>
          <p14:tracePt t="24285" x="4937125" y="6054725"/>
          <p14:tracePt t="24290" x="4927600" y="6054725"/>
          <p14:tracePt t="24308" x="4903788" y="6054725"/>
          <p14:tracePt t="24325" x="4894263" y="6054725"/>
          <p14:tracePt t="24358" x="4878388" y="6054725"/>
          <p14:tracePt t="24385" x="4837113" y="6054725"/>
          <p14:tracePt t="24400" x="4829175" y="6054725"/>
          <p14:tracePt t="24421" x="4811713" y="6054725"/>
          <p14:tracePt t="24449" x="4803775" y="6054725"/>
          <p14:tracePt t="24618" x="4787900" y="6054725"/>
          <p14:tracePt t="24642" x="4778375" y="6054725"/>
          <p14:tracePt t="25235" x="4762500" y="6054725"/>
          <p14:tracePt t="25417" x="4754563" y="6046788"/>
          <p14:tracePt t="25435" x="4737100" y="6013450"/>
          <p14:tracePt t="25441" x="4737100" y="5995988"/>
          <p14:tracePt t="25470" x="4737100" y="5972175"/>
          <p14:tracePt t="25474" x="4737100" y="5964238"/>
          <p14:tracePt t="25498" x="4737100" y="5946775"/>
          <p14:tracePt t="25519" x="4746625" y="5930900"/>
          <p14:tracePt t="25540" x="4754563" y="5905500"/>
          <p14:tracePt t="25577" x="4762500" y="5880100"/>
          <p14:tracePt t="25594" x="4762500" y="5872163"/>
          <p14:tracePt t="25603" x="4770438" y="5864225"/>
          <p14:tracePt t="25618" x="4770438" y="5846763"/>
          <p14:tracePt t="25632" x="4770438" y="5838825"/>
          <p14:tracePt t="25633" x="4795838" y="5815013"/>
          <p14:tracePt t="25649" x="4803775" y="5781675"/>
          <p14:tracePt t="25669" x="4803775" y="5764213"/>
          <p14:tracePt t="25678" x="4803775" y="5756275"/>
          <p14:tracePt t="25681" x="4803775" y="5740400"/>
          <p14:tracePt t="25711" x="4821238" y="5689600"/>
          <p14:tracePt t="25718" x="4821238" y="5665788"/>
          <p14:tracePt t="25725" x="4829175" y="5640388"/>
          <p14:tracePt t="25734" x="4829175" y="5624513"/>
          <p14:tracePt t="25743" x="4829175" y="5599113"/>
          <p14:tracePt t="25745" x="4829175" y="5565775"/>
          <p14:tracePt t="25762" x="4829175" y="5524500"/>
          <p14:tracePt t="25778" x="4852988" y="5491163"/>
          <p14:tracePt t="25780" x="4852988" y="5465763"/>
          <p14:tracePt t="25796" x="4862513" y="5441950"/>
          <p14:tracePt t="25798" x="4862513" y="5434013"/>
          <p14:tracePt t="25812" x="4878388" y="5400675"/>
          <p14:tracePt t="25815" x="4878388" y="5392738"/>
          <p14:tracePt t="25830" x="4886325" y="5341938"/>
          <p14:tracePt t="25848" x="4886325" y="5300663"/>
          <p14:tracePt t="25859" x="4911725" y="5251450"/>
          <p14:tracePt t="25865" x="4911725" y="5233988"/>
          <p14:tracePt t="25877" x="4919663" y="5192713"/>
          <p14:tracePt t="25895" x="4919663" y="5135563"/>
          <p14:tracePt t="25902" x="4919663" y="5118100"/>
          <p14:tracePt t="25914" x="4937125" y="5053013"/>
          <p14:tracePt t="25921" x="4937125" y="5035550"/>
          <p14:tracePt t="25929" x="4937125" y="5019675"/>
          <p14:tracePt t="25943" x="4937125" y="5002213"/>
          <p14:tracePt t="25962" x="4937125" y="4919663"/>
          <p14:tracePt t="25992" x="4937125" y="4862513"/>
          <p14:tracePt t="26007" x="4937125" y="4829175"/>
          <p14:tracePt t="26011" x="4937125" y="4811713"/>
          <p14:tracePt t="26018" x="4937125" y="4803775"/>
          <p14:tracePt t="26027" x="4937125" y="4778375"/>
          <p14:tracePt t="26045" x="4937125" y="4762500"/>
          <p14:tracePt t="26062" x="4937125" y="4737100"/>
          <p14:tracePt t="26079" x="4927600" y="4721225"/>
          <p14:tracePt t="26082" x="4919663" y="4713288"/>
          <p14:tracePt t="26095" x="4903788" y="4703763"/>
          <p14:tracePt t="26098" x="4903788" y="4695825"/>
          <p14:tracePt t="26110" x="4894263" y="4687888"/>
          <p14:tracePt t="26142" x="4878388" y="4646613"/>
          <p14:tracePt t="26167" x="4852988" y="4630738"/>
          <p14:tracePt t="26171" x="4845050" y="4621213"/>
          <p14:tracePt t="26178" x="4837113" y="4621213"/>
          <p14:tracePt t="26195" x="4821238" y="4613275"/>
          <p14:tracePt t="26212" x="4803775" y="4605338"/>
          <p14:tracePt t="26227" x="4795838" y="4597400"/>
          <p14:tracePt t="26258" x="4787900" y="4597400"/>
          <p14:tracePt t="26283" x="4770438" y="4579938"/>
          <p14:tracePt t="26297" x="4762500" y="4572000"/>
          <p14:tracePt t="26323" x="4737100" y="4572000"/>
          <p14:tracePt t="26338" x="4713288" y="4546600"/>
          <p14:tracePt t="26362" x="4703763" y="4538663"/>
          <p14:tracePt t="26386" x="4695825" y="4530725"/>
          <p14:tracePt t="26402" x="4687888" y="4530725"/>
          <p14:tracePt t="26439" x="4679950" y="4522788"/>
          <p14:tracePt t="26475" x="4654550" y="4513263"/>
          <p14:tracePt t="26490" x="4654550" y="4505325"/>
          <p14:tracePt t="26499" x="4646613" y="4489450"/>
          <p14:tracePt t="27451" x="4638675" y="4481513"/>
          <p14:tracePt t="27493" x="4630738" y="4481513"/>
          <p14:tracePt t="30579" x="4621213" y="4481513"/>
          <p14:tracePt t="30603" x="4597400" y="4464050"/>
          <p14:tracePt t="30614" x="4572000" y="4422775"/>
          <p14:tracePt t="30634" x="4564063" y="4414838"/>
          <p14:tracePt t="30666" x="4556125" y="4406900"/>
          <p14:tracePt t="30779" x="4556125" y="4397375"/>
          <p14:tracePt t="30794" x="4556125" y="4389438"/>
          <p14:tracePt t="30813" x="4556125" y="4381500"/>
          <p14:tracePt t="30835" x="4556125" y="4356100"/>
          <p14:tracePt t="30849" x="4556125" y="4348163"/>
          <p14:tracePt t="30874" x="4556125" y="4340225"/>
          <p14:tracePt t="30922" x="4556125" y="4332288"/>
          <p14:tracePt t="30948" x="4556125" y="4306888"/>
          <p14:tracePt t="30985" x="4556125" y="4298950"/>
          <p14:tracePt t="31066" x="4556125" y="4291013"/>
          <p14:tracePt t="31074" x="4556125" y="4281488"/>
          <p14:tracePt t="31082" x="4556125" y="4273550"/>
          <p14:tracePt t="31093" x="4556125" y="4265613"/>
          <p14:tracePt t="31110" x="4556125" y="4240213"/>
          <p14:tracePt t="31127" x="4556125" y="4232275"/>
          <p14:tracePt t="31133" x="4556125" y="4216400"/>
          <p14:tracePt t="31145" x="4556125" y="4191000"/>
          <p14:tracePt t="31170" x="4556125" y="4183063"/>
          <p14:tracePt t="31183" x="4556125" y="4165600"/>
          <p14:tracePt t="31186" x="4556125" y="4157663"/>
          <p14:tracePt t="31201" x="4556125" y="4141788"/>
          <p14:tracePt t="31217" x="4556125" y="4116388"/>
          <p14:tracePt t="31234" x="4556125" y="4100513"/>
          <p14:tracePt t="31243" x="4546600" y="4083050"/>
          <p14:tracePt t="31265" x="4546600" y="4059238"/>
          <p14:tracePt t="31276" x="4522788" y="4033838"/>
          <p14:tracePt t="31294" x="4497388" y="4016375"/>
          <p14:tracePt t="31324" x="4497388" y="3959225"/>
          <p14:tracePt t="31331" x="4489450" y="3933825"/>
          <p14:tracePt t="31345" x="4481513" y="3910013"/>
          <p14:tracePt t="31362" x="4471988" y="3900488"/>
          <p14:tracePt t="31377" x="4456113" y="3884613"/>
          <p14:tracePt t="31393" x="4456113" y="3876675"/>
          <p14:tracePt t="31395" x="4456113" y="3851275"/>
          <p14:tracePt t="31409" x="4448175" y="3843338"/>
          <p14:tracePt t="31411" x="4448175" y="3825875"/>
          <p14:tracePt t="31428" x="4440238" y="3794125"/>
          <p14:tracePt t="31443" x="4440238" y="3784600"/>
          <p14:tracePt t="31457" x="4440238" y="3776663"/>
          <p14:tracePt t="31469" x="4422775" y="3751263"/>
          <p14:tracePt t="31492" x="4422775" y="3727450"/>
          <p14:tracePt t="31505" x="4422775" y="3709988"/>
          <p14:tracePt t="31514" x="4422775" y="3694113"/>
          <p14:tracePt t="31527" x="4422775" y="3686175"/>
          <p14:tracePt t="31545" x="4422775" y="3660775"/>
          <p14:tracePt t="31565" x="4422775" y="3652838"/>
          <p14:tracePt t="31576" x="4422775" y="3635375"/>
          <p14:tracePt t="31602" x="4422775" y="3611563"/>
          <p14:tracePt t="31673" x="4422775" y="3594100"/>
          <p14:tracePt t="32261" x="4422775" y="3603625"/>
          <p14:tracePt t="32268" x="4422775" y="3627438"/>
          <p14:tracePt t="32286" x="4422775" y="3660775"/>
          <p14:tracePt t="32301" x="4422775" y="3702050"/>
          <p14:tracePt t="32319" x="4430713" y="3735388"/>
          <p14:tracePt t="32324" x="4430713" y="3743325"/>
          <p14:tracePt t="32332" x="4430713" y="3751263"/>
          <p14:tracePt t="32351" x="4430713" y="3760788"/>
          <p14:tracePt t="32356" x="4430713" y="3776663"/>
          <p14:tracePt t="32367" x="4430713" y="3794125"/>
          <p14:tracePt t="32369" x="4430713" y="3802063"/>
          <p14:tracePt t="32389" x="4430713" y="3810000"/>
          <p14:tracePt t="32398" x="4430713" y="3825875"/>
          <p14:tracePt t="32401" x="4430713" y="3835400"/>
          <p14:tracePt t="32415" x="4430713" y="3851275"/>
          <p14:tracePt t="32418" x="4440238" y="3876675"/>
          <p14:tracePt t="32433" x="4440238" y="3892550"/>
          <p14:tracePt t="32436" x="4440238" y="3910013"/>
          <p14:tracePt t="32465" x="4464050" y="3984625"/>
          <p14:tracePt t="32473" x="4464050" y="3992563"/>
          <p14:tracePt t="32484" x="4464050" y="4000500"/>
          <p14:tracePt t="32498" x="4464050" y="4033838"/>
          <p14:tracePt t="32501" x="4471988" y="4041775"/>
          <p14:tracePt t="32515" x="4481513" y="4075113"/>
          <p14:tracePt t="32532" x="4481513" y="4100513"/>
          <p14:tracePt t="32549" x="4481513" y="4141788"/>
          <p14:tracePt t="32566" x="4489450" y="4198938"/>
          <p14:tracePt t="32582" x="4513263" y="4257675"/>
          <p14:tracePt t="32613" x="4538663" y="4356100"/>
          <p14:tracePt t="32623" x="4538663" y="4373563"/>
          <p14:tracePt t="32631" x="4538663" y="4381500"/>
          <p14:tracePt t="32644" x="4556125" y="4422775"/>
          <p14:tracePt t="32656" x="4556125" y="4430713"/>
          <p14:tracePt t="32658" x="4556125" y="4440238"/>
          <p14:tracePt t="32666" x="4572000" y="4471988"/>
          <p14:tracePt t="32682" x="4587875" y="4497388"/>
          <p14:tracePt t="32683" x="4621213" y="4530725"/>
          <p14:tracePt t="32698" x="4630738" y="4538663"/>
          <p14:tracePt t="32700" x="4638675" y="4556125"/>
          <p14:tracePt t="32717" x="4662488" y="4572000"/>
          <p14:tracePt t="32733" x="4695825" y="4613275"/>
          <p14:tracePt t="32750" x="4703763" y="4654550"/>
          <p14:tracePt t="32771" x="4737100" y="4737100"/>
          <p14:tracePt t="32790" x="4754563" y="4770438"/>
          <p14:tracePt t="32799" x="4754563" y="4803775"/>
          <p14:tracePt t="32810" x="4754563" y="4811713"/>
          <p14:tracePt t="32818" x="4754563" y="4852988"/>
          <p14:tracePt t="32826" x="4762500" y="4862513"/>
          <p14:tracePt t="32841" x="4762500" y="4870450"/>
          <p14:tracePt t="32849" x="4762500" y="4894263"/>
          <p14:tracePt t="32865" x="4762500" y="4911725"/>
          <p14:tracePt t="32868" x="4762500" y="4919663"/>
          <p14:tracePt t="32882" x="4770438" y="4945063"/>
          <p14:tracePt t="32900" x="4795838" y="4968875"/>
          <p14:tracePt t="32906" x="4803775" y="5011738"/>
          <p14:tracePt t="32928" x="4811713" y="5011738"/>
          <p14:tracePt t="32937" x="4837113" y="5019675"/>
          <p14:tracePt t="32953" x="4845050" y="5027613"/>
          <p14:tracePt t="32978" x="4911725" y="5068888"/>
          <p14:tracePt t="32988" x="4919663" y="5076825"/>
          <p14:tracePt t="32994" x="4960938" y="5118100"/>
          <p14:tracePt t="33005" x="4978400" y="5127625"/>
          <p14:tracePt t="33014" x="5019675" y="5151438"/>
          <p14:tracePt t="33031" x="5076825" y="5192713"/>
          <p14:tracePt t="33033" x="5094288" y="5202238"/>
          <p14:tracePt t="33049" x="5110163" y="5233988"/>
          <p14:tracePt t="33051" x="5118100" y="5251450"/>
          <p14:tracePt t="33071" x="5135563" y="5275263"/>
          <p14:tracePt t="33082" x="5135563" y="5284788"/>
          <p14:tracePt t="33083" x="5135563" y="5292725"/>
          <p14:tracePt t="33098" x="5135563" y="5318125"/>
          <p14:tracePt t="33100" x="5135563" y="5326063"/>
          <p14:tracePt t="33115" x="5135563" y="5341938"/>
          <p14:tracePt t="33134" x="5135563" y="5383213"/>
          <p14:tracePt t="33150" x="5135563" y="5392738"/>
          <p14:tracePt t="33154" x="5135563" y="5416550"/>
          <p14:tracePt t="33166" x="5135563" y="5434013"/>
          <p14:tracePt t="33190" x="5135563" y="5499100"/>
          <p14:tracePt t="33208" x="5135563" y="5540375"/>
          <p14:tracePt t="33213" x="5135563" y="5573713"/>
          <p14:tracePt t="33222" x="5127625" y="5614988"/>
          <p14:tracePt t="33236" x="5127625" y="5632450"/>
          <p14:tracePt t="33242" x="5118100" y="5656263"/>
          <p14:tracePt t="33258" x="5118100" y="5689600"/>
          <p14:tracePt t="33267" x="5102225" y="5715000"/>
          <p14:tracePt t="33284" x="5094288" y="5748338"/>
          <p14:tracePt t="33287" x="5084763" y="5773738"/>
          <p14:tracePt t="33299" x="5068888" y="5805488"/>
          <p14:tracePt t="33302" x="5060950" y="5830888"/>
          <p14:tracePt t="33317" x="5053013" y="5864225"/>
          <p14:tracePt t="33340" x="5053013" y="5913438"/>
          <p14:tracePt t="33355" x="5035550" y="5930900"/>
          <p14:tracePt t="33368" x="5019675" y="5964238"/>
          <p14:tracePt t="33385" x="5002213" y="5988050"/>
          <p14:tracePt t="33401" x="4994275" y="6029325"/>
          <p14:tracePt t="33415" x="4994275" y="6037263"/>
          <p14:tracePt t="33418" x="4994275" y="6046788"/>
          <p14:tracePt t="33429" x="4994275" y="6062663"/>
          <p14:tracePt t="33437" x="4994275" y="6080125"/>
          <p14:tracePt t="33449" x="4994275" y="6088063"/>
          <p14:tracePt t="33465" x="4994275" y="6096000"/>
          <p14:tracePt t="33466" x="4994275" y="6111875"/>
          <p14:tracePt t="33485" x="5002213" y="6137275"/>
          <p14:tracePt t="33498" x="5027613" y="6145213"/>
          <p14:tracePt t="33511" x="5102225" y="6178550"/>
          <p14:tracePt t="33524" x="5176838" y="6203950"/>
          <p14:tracePt t="33531" x="5192713" y="6219825"/>
          <p14:tracePt t="33549" x="5251450" y="6237288"/>
          <p14:tracePt t="33554" x="5267325" y="6237288"/>
          <p14:tracePt t="33561" x="5284788" y="6237288"/>
          <p14:tracePt t="33569" x="5292725" y="6237288"/>
          <p14:tracePt t="33582" x="5318125" y="6253163"/>
          <p14:tracePt t="33599" x="5334000" y="6253163"/>
          <p14:tracePt t="33602" x="5341938" y="6253163"/>
          <p14:tracePt t="33615" x="5367338" y="6253163"/>
          <p14:tracePt t="33618" x="5416550" y="6261100"/>
          <p14:tracePt t="33632" x="5449888" y="6261100"/>
          <p14:tracePt t="33634" x="5475288" y="6261100"/>
          <p14:tracePt t="33651" x="5524500" y="6261100"/>
          <p14:tracePt t="33666" x="5532438" y="6261100"/>
          <p14:tracePt t="33668" x="5565775" y="6261100"/>
          <p14:tracePt t="33698" x="5665788" y="6261100"/>
          <p14:tracePt t="33711" x="5673725" y="6261100"/>
          <p14:tracePt t="33720" x="5707063" y="6261100"/>
          <p14:tracePt t="33732" x="5781675" y="6261100"/>
          <p14:tracePt t="33739" x="5846763" y="6245225"/>
          <p14:tracePt t="33745" x="5880100" y="6227763"/>
          <p14:tracePt t="33765" x="5972175" y="6227763"/>
          <p14:tracePt t="33789" x="6062663" y="6219825"/>
          <p14:tracePt t="33802" x="6129338" y="6178550"/>
          <p14:tracePt t="33816" x="6170613" y="6162675"/>
          <p14:tracePt t="33817" x="6219825" y="6154738"/>
          <p14:tracePt t="33836" x="6294438" y="6137275"/>
          <p14:tracePt t="33853" x="6369050" y="6111875"/>
          <p14:tracePt t="33861" x="6376988" y="6111875"/>
          <p14:tracePt t="33868" x="6394450" y="6111875"/>
          <p14:tracePt t="33877" x="6402388" y="6111875"/>
          <p14:tracePt t="33882" x="6427788" y="6111875"/>
          <p14:tracePt t="33900" x="6451600" y="6111875"/>
          <p14:tracePt t="33918" x="6526213" y="6121400"/>
          <p14:tracePt t="33921" x="6535738" y="6121400"/>
          <p14:tracePt t="33932" x="6559550" y="6121400"/>
          <p14:tracePt t="33950" x="6584950" y="6121400"/>
          <p14:tracePt t="33965" x="6608763" y="6121400"/>
          <p14:tracePt t="33985" x="6626225" y="6111875"/>
          <p14:tracePt t="34009" x="6642100" y="6111875"/>
          <p14:tracePt t="34018" x="6659563" y="6103938"/>
          <p14:tracePt t="34036" x="6667500" y="6103938"/>
          <p14:tracePt t="34097" x="6675438" y="6103938"/>
          <p14:tracePt t="34877" x="6667500" y="6103938"/>
          <p14:tracePt t="34885" x="6659563" y="6103938"/>
          <p14:tracePt t="34898" x="6634163" y="6103938"/>
          <p14:tracePt t="34900" x="6618288" y="6103938"/>
          <p14:tracePt t="34914" x="6608763" y="6103938"/>
          <p14:tracePt t="34916" x="6584950" y="6103938"/>
          <p14:tracePt t="34932" x="6577013" y="6103938"/>
          <p14:tracePt t="34935" x="6559550" y="6103938"/>
          <p14:tracePt t="34949" x="6526213" y="6103938"/>
          <p14:tracePt t="34965" x="6469063" y="6103938"/>
          <p14:tracePt t="34983" x="6427788" y="6103938"/>
          <p14:tracePt t="34986" x="6410325" y="6103938"/>
          <p14:tracePt t="35003" x="6361113" y="6121400"/>
          <p14:tracePt t="35023" x="6353175" y="6121400"/>
          <p14:tracePt t="35025" x="6345238" y="6121400"/>
          <p14:tracePt t="35033" x="6319838" y="6121400"/>
          <p14:tracePt t="35047" x="6311900" y="6121400"/>
          <p14:tracePt t="35049" x="6302375" y="6121400"/>
          <p14:tracePt t="35065" x="6261100" y="6121400"/>
          <p14:tracePt t="35075" x="6253163" y="6121400"/>
          <p14:tracePt t="35083" x="6245225" y="6121400"/>
          <p14:tracePt t="35100" x="6211888" y="6121400"/>
          <p14:tracePt t="35131" x="6178550" y="6121400"/>
          <p14:tracePt t="35142" x="6154738" y="6121400"/>
          <p14:tracePt t="35150" x="6145213" y="6121400"/>
          <p14:tracePt t="35166" x="6111875" y="6121400"/>
          <p14:tracePt t="35186" x="6080125" y="6121400"/>
          <p14:tracePt t="35197" x="6054725" y="6121400"/>
          <p14:tracePt t="35215" x="6029325" y="6121400"/>
          <p14:tracePt t="35219" x="6013450" y="6121400"/>
          <p14:tracePt t="35231" x="6005513" y="6121400"/>
          <p14:tracePt t="35235" x="5988050" y="6121400"/>
          <p14:tracePt t="35247" x="5964238" y="6121400"/>
          <p14:tracePt t="35249" x="5946775" y="6121400"/>
          <p14:tracePt t="35272" x="5889625" y="6111875"/>
          <p14:tracePt t="35277" x="5856288" y="6111875"/>
          <p14:tracePt t="35285" x="5830888" y="6111875"/>
          <p14:tracePt t="35304" x="5773738" y="6111875"/>
          <p14:tracePt t="35315" x="5730875" y="6111875"/>
          <p14:tracePt t="35321" x="5722938" y="6111875"/>
          <p14:tracePt t="35332" x="5689600" y="6111875"/>
          <p14:tracePt t="35348" x="5648325" y="6111875"/>
          <p14:tracePt t="35365" x="5573713" y="6103938"/>
          <p14:tracePt t="35372" x="5565775" y="6103938"/>
          <p14:tracePt t="35380" x="5524500" y="6103938"/>
          <p14:tracePt t="35404" x="5441950" y="6103938"/>
          <p14:tracePt t="35419" x="5400675" y="6103938"/>
          <p14:tracePt t="35426" x="5392738" y="6103938"/>
          <p14:tracePt t="35437" x="5367338" y="6088063"/>
          <p14:tracePt t="35442" x="5349875" y="6088063"/>
          <p14:tracePt t="35449" x="5341938" y="6080125"/>
          <p14:tracePt t="35464" x="5292725" y="6080125"/>
          <p14:tracePt t="35466" x="5259388" y="6054725"/>
          <p14:tracePt t="35482" x="5202238" y="6046788"/>
          <p14:tracePt t="35501" x="5176838" y="6037263"/>
          <p14:tracePt t="35515" x="5168900" y="6021388"/>
          <p14:tracePt t="35532" x="5151438" y="6005513"/>
          <p14:tracePt t="35549" x="5127625" y="5988050"/>
          <p14:tracePt t="35564" x="5094288" y="5938838"/>
          <p14:tracePt t="35581" x="5060950" y="5897563"/>
          <p14:tracePt t="35598" x="4960938" y="5856288"/>
          <p14:tracePt t="35601" x="4937125" y="5822950"/>
          <p14:tracePt t="35615" x="4911725" y="5797550"/>
          <p14:tracePt t="35617" x="4886325" y="5773738"/>
          <p14:tracePt t="35634" x="4878388" y="5764213"/>
          <p14:tracePt t="35658" x="4878388" y="5740400"/>
          <p14:tracePt t="35665" x="4878388" y="5722938"/>
          <p14:tracePt t="35681" x="4878388" y="5715000"/>
          <p14:tracePt t="35683" x="4878388" y="5689600"/>
          <p14:tracePt t="35701" x="4852988" y="5607050"/>
          <p14:tracePt t="35714" x="4837113" y="5583238"/>
          <p14:tracePt t="35718" x="4829175" y="5557838"/>
          <p14:tracePt t="35731" x="4829175" y="5540375"/>
          <p14:tracePt t="35733" x="4811713" y="5499100"/>
          <p14:tracePt t="35751" x="4811713" y="5475288"/>
          <p14:tracePt t="35753" x="4811713" y="5449888"/>
          <p14:tracePt t="35766" x="4803775" y="5424488"/>
          <p14:tracePt t="35771" x="4803775" y="5416550"/>
          <p14:tracePt t="35789" x="4803775" y="5375275"/>
          <p14:tracePt t="35793" x="4778375" y="5326063"/>
          <p14:tracePt t="35802" x="4778375" y="5300663"/>
          <p14:tracePt t="35809" x="4778375" y="5267325"/>
          <p14:tracePt t="35817" x="4778375" y="5259388"/>
          <p14:tracePt t="35833" x="4778375" y="5210175"/>
          <p14:tracePt t="35848" x="4778375" y="5184775"/>
          <p14:tracePt t="35850" x="4778375" y="5159375"/>
          <p14:tracePt t="35866" x="4778375" y="5135563"/>
          <p14:tracePt t="35884" x="4778375" y="5102225"/>
          <p14:tracePt t="35898" x="4778375" y="5094288"/>
          <p14:tracePt t="35914" x="4778375" y="5068888"/>
          <p14:tracePt t="35917" x="4795838" y="5053013"/>
          <p14:tracePt t="35934" x="4803775" y="5043488"/>
          <p14:tracePt t="35947" x="4821238" y="5019675"/>
          <p14:tracePt t="35964" x="4829175" y="5011738"/>
          <p14:tracePt t="35982" x="4829175" y="5002213"/>
          <p14:tracePt t="35986" x="4829175" y="4994275"/>
          <p14:tracePt t="36022" x="4829175" y="4960938"/>
          <p14:tracePt t="36028" x="4829175" y="4953000"/>
          <p14:tracePt t="36037" x="4829175" y="4945063"/>
          <p14:tracePt t="36106" x="4845050" y="4937125"/>
          <p14:tracePt t="36130" x="4845050" y="4919663"/>
          <p14:tracePt t="36561" x="4852988" y="4911725"/>
          <p14:tracePt t="36627" x="4862513" y="4927600"/>
          <p14:tracePt t="36699" x="4886325" y="4953000"/>
          <p14:tracePt t="36722" x="4894263" y="4960938"/>
          <p14:tracePt t="36748" x="4903788" y="4978400"/>
          <p14:tracePt t="36770" x="4927600" y="4994275"/>
          <p14:tracePt t="36993" x="4937125" y="5002213"/>
          <p14:tracePt t="37004" x="4945063" y="5011738"/>
          <p14:tracePt t="37038" x="4953000" y="5027613"/>
          <p14:tracePt t="37077" x="4968875" y="5076825"/>
          <p14:tracePt t="37093" x="4978400" y="5084763"/>
          <p14:tracePt t="37154" x="4986338" y="5094288"/>
          <p14:tracePt t="37241" x="4986338" y="5118100"/>
          <p14:tracePt t="37261" x="4986338" y="5127625"/>
          <p14:tracePt t="37338" x="4986338" y="5143500"/>
          <p14:tracePt t="37391" x="4986338" y="5151438"/>
          <p14:tracePt t="37397" x="4986338" y="5159375"/>
          <p14:tracePt t="37415" x="4986338" y="5176838"/>
          <p14:tracePt t="37433" x="4986338" y="5192713"/>
          <p14:tracePt t="37466" x="4986338" y="5202238"/>
          <p14:tracePt t="37490" x="4986338" y="5210175"/>
          <p14:tracePt t="37499" x="4986338" y="5218113"/>
          <p14:tracePt t="37515" x="4986338" y="5233988"/>
          <p14:tracePt t="37522" x="4986338" y="5243513"/>
          <p14:tracePt t="37546" x="4986338" y="5251450"/>
          <p14:tracePt t="37582" x="4986338" y="5259388"/>
          <p14:tracePt t="37595" x="4986338" y="5267325"/>
          <p14:tracePt t="37603" x="4978400" y="5275263"/>
          <p14:tracePt t="37617" x="4960938" y="5300663"/>
          <p14:tracePt t="37633" x="4953000" y="5308600"/>
          <p14:tracePt t="37648" x="4945063" y="5308600"/>
          <p14:tracePt t="37668" x="4911725" y="5326063"/>
          <p14:tracePt t="37684" x="4894263" y="5326063"/>
          <p14:tracePt t="37698" x="4870450" y="5349875"/>
          <p14:tracePt t="37730" x="4862513" y="5349875"/>
          <p14:tracePt t="37745" x="4845050" y="5349875"/>
          <p14:tracePt t="37771" x="4821238" y="5367338"/>
          <p14:tracePt t="37810" x="4811713" y="5367338"/>
          <p14:tracePt t="37826" x="4778375" y="5359400"/>
          <p14:tracePt t="37842" x="4770438" y="5349875"/>
          <p14:tracePt t="37851" x="4762500" y="5341938"/>
          <p14:tracePt t="37869" x="4746625" y="5318125"/>
          <p14:tracePt t="37884" x="4713288" y="5284788"/>
          <p14:tracePt t="37898" x="4703763" y="5275263"/>
          <p14:tracePt t="37916" x="4695825" y="5259388"/>
          <p14:tracePt t="37918" x="4687888" y="5233988"/>
          <p14:tracePt t="37933" x="4672013" y="5226050"/>
          <p14:tracePt t="37951" x="4662488" y="5218113"/>
          <p14:tracePt t="37953" x="4646613" y="5192713"/>
          <p14:tracePt t="37973" x="4621213" y="5168900"/>
          <p14:tracePt t="37981" x="4613275" y="5159375"/>
          <p14:tracePt t="37998" x="4597400" y="5118100"/>
          <p14:tracePt t="38002" x="4587875" y="5094288"/>
          <p14:tracePt t="38022" x="4530725" y="5035550"/>
          <p14:tracePt t="38036" x="4489450" y="4978400"/>
          <p14:tracePt t="38047" x="4481513" y="4953000"/>
          <p14:tracePt t="38049" x="4481513" y="4927600"/>
          <p14:tracePt t="38068" x="4471988" y="4903788"/>
          <p14:tracePt t="38082" x="4471988" y="4870450"/>
          <p14:tracePt t="38083" x="4448175" y="4845050"/>
          <p14:tracePt t="38098" x="4448175" y="4821238"/>
          <p14:tracePt t="38100" x="4448175" y="4811713"/>
          <p14:tracePt t="38118" x="4430713" y="4770438"/>
          <p14:tracePt t="38121" x="4430713" y="4746625"/>
          <p14:tracePt t="38132" x="4430713" y="4737100"/>
          <p14:tracePt t="38148" x="4430713" y="4695825"/>
          <p14:tracePt t="38170" x="4430713" y="4662488"/>
          <p14:tracePt t="38181" x="4430713" y="4646613"/>
          <p14:tracePt t="38198" x="4440238" y="4621213"/>
          <p14:tracePt t="38205" x="4440238" y="4613275"/>
          <p14:tracePt t="38225" x="4440238" y="4597400"/>
          <p14:tracePt t="38237" x="4448175" y="4587875"/>
          <p14:tracePt t="38252" x="4456113" y="4564063"/>
          <p14:tracePt t="38268" x="4464050" y="4556125"/>
          <p14:tracePt t="38289" x="4481513" y="4530725"/>
          <p14:tracePt t="38307" x="4505325" y="4513263"/>
          <p14:tracePt t="38321" x="4513263" y="4505325"/>
          <p14:tracePt t="38326" x="4522788" y="4505325"/>
          <p14:tracePt t="38337" x="4530725" y="4505325"/>
          <p14:tracePt t="38348" x="4538663" y="4505325"/>
          <p14:tracePt t="38366" x="4572000" y="4505325"/>
          <p14:tracePt t="38382" x="4605338" y="4505325"/>
          <p14:tracePt t="38385" x="4638675" y="4505325"/>
          <p14:tracePt t="38398" x="4646613" y="4505325"/>
          <p14:tracePt t="38400" x="4679950" y="4505325"/>
          <p14:tracePt t="38415" x="4687888" y="4505325"/>
          <p14:tracePt t="38432" x="4695825" y="4505325"/>
          <p14:tracePt t="38434" x="4703763" y="4505325"/>
          <p14:tracePt t="38453" x="4721225" y="4505325"/>
          <p14:tracePt t="38460" x="4737100" y="4505325"/>
          <p14:tracePt t="38474" x="4754563" y="4505325"/>
          <p14:tracePt t="38483" x="4787900" y="4505325"/>
          <p14:tracePt t="38500" x="4795838" y="4505325"/>
          <p14:tracePt t="38504" x="4803775" y="4505325"/>
          <p14:tracePt t="38506" x="4829175" y="4505325"/>
          <p14:tracePt t="38519" x="4837113" y="4513263"/>
          <p14:tracePt t="38537" x="4845050" y="4522788"/>
          <p14:tracePt t="38550" x="4845050" y="4546600"/>
          <p14:tracePt t="38565" x="4852988" y="4572000"/>
          <p14:tracePt t="38603" x="4911725" y="4662488"/>
          <p14:tracePt t="38635" x="4919663" y="4713288"/>
          <p14:tracePt t="38646" x="4919663" y="4721225"/>
          <p14:tracePt t="38667" x="4919663" y="4762500"/>
          <p14:tracePt t="38688" x="4919663" y="4811713"/>
          <p14:tracePt t="38691" x="4919663" y="4821238"/>
          <p14:tracePt t="38701" x="4919663" y="4829175"/>
          <p14:tracePt t="38711" x="4919663" y="4878388"/>
          <p14:tracePt t="38743" x="4919663" y="4945063"/>
          <p14:tracePt t="38748" x="4919663" y="4960938"/>
          <p14:tracePt t="38756" x="4919663" y="4986338"/>
          <p14:tracePt t="38762" x="4919663" y="4994275"/>
          <p14:tracePt t="38790" x="4919663" y="5068888"/>
          <p14:tracePt t="38797" x="4919663" y="5076825"/>
          <p14:tracePt t="38813" x="4919663" y="5094288"/>
          <p14:tracePt t="38825" x="4919663" y="5118100"/>
          <p14:tracePt t="38833" x="4919663" y="5127625"/>
          <p14:tracePt t="39066" x="4911725" y="5135563"/>
          <p14:tracePt t="39353" x="4903788" y="5135563"/>
          <p14:tracePt t="39379" x="4894263" y="5143500"/>
          <p14:tracePt t="42698" x="4878388" y="5143500"/>
          <p14:tracePt t="42714" x="4862513" y="5143500"/>
          <p14:tracePt t="42731" x="4852988" y="5143500"/>
          <p14:tracePt t="42746" x="4845050" y="5143500"/>
          <p14:tracePt t="42776" x="4811713" y="5143500"/>
          <p14:tracePt t="42783" x="4803775" y="5151438"/>
          <p14:tracePt t="42803" x="4795838" y="5151438"/>
          <p14:tracePt t="42810" x="4754563" y="5151438"/>
          <p14:tracePt t="42822" x="4687888" y="5151438"/>
          <p14:tracePt t="42827" x="4613275" y="5151438"/>
          <p14:tracePt t="42836" x="4564063" y="5151438"/>
          <p14:tracePt t="42851" x="4481513" y="5151438"/>
          <p14:tracePt t="42859" x="4448175" y="5151438"/>
          <p14:tracePt t="42868" x="4440238" y="5151438"/>
          <p14:tracePt t="42886" x="4414838" y="5176838"/>
          <p14:tracePt t="42889" x="4414838" y="5184775"/>
          <p14:tracePt t="42906" x="4414838" y="5218113"/>
          <p14:tracePt t="42918" x="4414838" y="5226050"/>
          <p14:tracePt t="42921" x="4414838" y="5233988"/>
          <p14:tracePt t="42934" x="4414838" y="5243513"/>
          <p14:tracePt t="42953" x="4448175" y="5292725"/>
          <p14:tracePt t="42955" x="4481513" y="5318125"/>
          <p14:tracePt t="42981" x="4572000" y="5341938"/>
          <p14:tracePt t="42996" x="4597400" y="5341938"/>
          <p14:tracePt t="43040" x="4621213" y="5341938"/>
          <p14:tracePt t="43066" x="4621213" y="5326063"/>
          <p14:tracePt t="43089" x="4621213" y="5308600"/>
          <p14:tracePt t="43135" x="4621213" y="5300663"/>
          <p14:tracePt t="43148" x="4621213" y="5292725"/>
          <p14:tracePt t="43164" x="4621213" y="5275263"/>
          <p14:tracePt t="43171" x="4605338" y="5251450"/>
          <p14:tracePt t="43194" x="4597400" y="5243513"/>
          <p14:tracePt t="43204" x="4587875" y="5233988"/>
          <p14:tracePt t="43221" x="4556125" y="5218113"/>
          <p14:tracePt t="43236" x="4546600" y="5218113"/>
          <p14:tracePt t="43253" x="4505325" y="5202238"/>
          <p14:tracePt t="43258" x="4497388" y="5192713"/>
          <p14:tracePt t="43291" x="4489450" y="5184775"/>
          <p14:tracePt t="43320" x="4481513" y="5184775"/>
          <p14:tracePt t="43332" x="4464050" y="5176838"/>
          <p14:tracePt t="43353" x="4448175" y="5151438"/>
          <p14:tracePt t="43369" x="4448175" y="5143500"/>
          <p14:tracePt t="43386" x="4440238" y="5135563"/>
          <p14:tracePt t="43389" x="4440238" y="5118100"/>
          <p14:tracePt t="43410" x="4414838" y="5060950"/>
          <p14:tracePt t="43422" x="4406900" y="5053013"/>
          <p14:tracePt t="43435" x="4406900" y="5035550"/>
          <p14:tracePt t="43436" x="4397375" y="5011738"/>
          <p14:tracePt t="43452" x="4381500" y="4978400"/>
          <p14:tracePt t="43469" x="4381500" y="4953000"/>
          <p14:tracePt t="43489" x="4381500" y="4927600"/>
          <p14:tracePt t="43522" x="4381500" y="4911725"/>
          <p14:tracePt t="43529" x="4381500" y="4903788"/>
          <p14:tracePt t="43545" x="4381500" y="4878388"/>
          <p14:tracePt t="43554" x="4381500" y="4870450"/>
          <p14:tracePt t="43561" x="4381500" y="4852988"/>
          <p14:tracePt t="43570" x="4381500" y="4829175"/>
          <p14:tracePt t="43587" x="4389438" y="4811713"/>
          <p14:tracePt t="43590" x="4389438" y="4795838"/>
          <p14:tracePt t="43622" x="4422775" y="4746625"/>
          <p14:tracePt t="43640" x="4422775" y="4703763"/>
          <p14:tracePt t="43657" x="4448175" y="4687888"/>
          <p14:tracePt t="43666" x="4471988" y="4672013"/>
          <p14:tracePt t="43677" x="4497388" y="4672013"/>
          <p14:tracePt t="43683" x="4505325" y="4654550"/>
          <p14:tracePt t="43691" x="4513263" y="4646613"/>
          <p14:tracePt t="43702" x="4522788" y="4638675"/>
          <p14:tracePt t="43720" x="4546600" y="4638675"/>
          <p14:tracePt t="43723" x="4556125" y="4630738"/>
          <p14:tracePt t="43738" x="4572000" y="4621213"/>
          <p14:tracePt t="43754" x="4597400" y="4621213"/>
          <p14:tracePt t="43756" x="4613275" y="4621213"/>
          <p14:tracePt t="43770" x="4638675" y="4597400"/>
          <p14:tracePt t="43772" x="4646613" y="4597400"/>
          <p14:tracePt t="43785" x="4672013" y="4597400"/>
          <p14:tracePt t="43787" x="4703763" y="4597400"/>
          <p14:tracePt t="43803" x="4746625" y="4597400"/>
          <p14:tracePt t="43819" x="4762500" y="4597400"/>
          <p14:tracePt t="43835" x="4795838" y="4605338"/>
          <p14:tracePt t="43853" x="4811713" y="4613275"/>
          <p14:tracePt t="43860" x="4829175" y="4638675"/>
          <p14:tracePt t="43874" x="4837113" y="4662488"/>
          <p14:tracePt t="43890" x="4837113" y="4679950"/>
          <p14:tracePt t="43904" x="4837113" y="4687888"/>
          <p14:tracePt t="43907" x="4837113" y="4703763"/>
          <p14:tracePt t="43924" x="4837113" y="4737100"/>
          <p14:tracePt t="43935" x="4837113" y="4754563"/>
          <p14:tracePt t="43959" x="4837113" y="4803775"/>
          <p14:tracePt t="43975" x="4837113" y="4845050"/>
          <p14:tracePt t="43991" x="4837113" y="4911725"/>
          <p14:tracePt t="44002" x="4821238" y="4953000"/>
          <p14:tracePt t="44012" x="4821238" y="4960938"/>
          <p14:tracePt t="44025" x="4811713" y="4968875"/>
          <p14:tracePt t="44035" x="4811713" y="4978400"/>
          <p14:tracePt t="44052" x="4811713" y="5011738"/>
          <p14:tracePt t="44070" x="4811713" y="5027613"/>
          <p14:tracePt t="44085" x="4803775" y="5060950"/>
          <p14:tracePt t="44102" x="4787900" y="5084763"/>
          <p14:tracePt t="44105" x="4778375" y="5094288"/>
          <p14:tracePt t="44121" x="4754563" y="5118100"/>
          <p14:tracePt t="44134" x="4746625" y="5127625"/>
          <p14:tracePt t="44146" x="4713288" y="5135563"/>
          <p14:tracePt t="44160" x="4695825" y="5143500"/>
          <p14:tracePt t="44178" x="4662488" y="5168900"/>
          <p14:tracePt t="44186" x="4654550" y="5168900"/>
          <p14:tracePt t="44200" x="4621213" y="5168900"/>
          <p14:tracePt t="44221" x="4572000" y="5168900"/>
          <p14:tracePt t="44237" x="4546600" y="5168900"/>
          <p14:tracePt t="44258" x="4505325" y="5168900"/>
          <p14:tracePt t="44274" x="4497388" y="5159375"/>
          <p14:tracePt t="44286" x="4489450" y="5151438"/>
          <p14:tracePt t="44303" x="4481513" y="5127625"/>
          <p14:tracePt t="44306" x="4471988" y="5118100"/>
          <p14:tracePt t="44323" x="4448175" y="5110163"/>
          <p14:tracePt t="44336" x="4440238" y="5102225"/>
          <p14:tracePt t="44338" x="4440238" y="5094288"/>
          <p14:tracePt t="44354" x="4440238" y="5068888"/>
          <p14:tracePt t="44370" x="4440238" y="5060950"/>
          <p14:tracePt t="44372" x="4440238" y="5043488"/>
          <p14:tracePt t="44386" x="4440238" y="5035550"/>
          <p14:tracePt t="44388" x="4440238" y="5027613"/>
          <p14:tracePt t="44404" x="4440238" y="5019675"/>
          <p14:tracePt t="44408" x="4440238" y="4986338"/>
          <p14:tracePt t="44423" x="4440238" y="4927600"/>
          <p14:tracePt t="44426" x="4440238" y="4919663"/>
          <p14:tracePt t="44433" x="4440238" y="4911725"/>
          <p14:tracePt t="44443" x="4440238" y="4878388"/>
          <p14:tracePt t="44452" x="4440238" y="4852988"/>
          <p14:tracePt t="44469" x="4440238" y="4821238"/>
          <p14:tracePt t="44477" x="4440238" y="4811713"/>
          <p14:tracePt t="44485" x="4440238" y="4803775"/>
          <p14:tracePt t="44507" x="4440238" y="4754563"/>
          <p14:tracePt t="44525" x="4440238" y="4721225"/>
          <p14:tracePt t="44539" x="4440238" y="4703763"/>
          <p14:tracePt t="44554" x="4440238" y="4662488"/>
          <p14:tracePt t="44581" x="4456113" y="4630738"/>
          <p14:tracePt t="44589" x="4464050" y="4621213"/>
          <p14:tracePt t="44604" x="4471988" y="4597400"/>
          <p14:tracePt t="44620" x="4481513" y="4587875"/>
          <p14:tracePt t="44642" x="4505325" y="4579938"/>
          <p14:tracePt t="44653" x="4513263" y="4572000"/>
          <p14:tracePt t="44674" x="4522788" y="4572000"/>
          <p14:tracePt t="44686" x="4538663" y="4564063"/>
          <p14:tracePt t="44703" x="4546600" y="4564063"/>
          <p14:tracePt t="44706" x="4564063" y="4564063"/>
          <p14:tracePt t="44723" x="4587875" y="4564063"/>
          <p14:tracePt t="44732" x="4597400" y="4564063"/>
          <p14:tracePt t="44740" x="4621213" y="4564063"/>
          <p14:tracePt t="44745" x="4654550" y="4564063"/>
          <p14:tracePt t="44753" x="4679950" y="4564063"/>
          <p14:tracePt t="44770" x="4713288" y="4564063"/>
          <p14:tracePt t="44785" x="4737100" y="4572000"/>
          <p14:tracePt t="44811" x="4778375" y="4597400"/>
          <p14:tracePt t="44821" x="4787900" y="4621213"/>
          <p14:tracePt t="44827" x="4803775" y="4630738"/>
          <p14:tracePt t="44838" x="4821238" y="4638675"/>
          <p14:tracePt t="44842" x="4829175" y="4646613"/>
          <p14:tracePt t="44858" x="4837113" y="4654550"/>
          <p14:tracePt t="44877" x="4837113" y="4662488"/>
          <p14:tracePt t="44889" x="4837113" y="4679950"/>
          <p14:tracePt t="44903" x="4845050" y="4687888"/>
          <p14:tracePt t="44905" x="4845050" y="4703763"/>
          <p14:tracePt t="44919" x="4870450" y="4729163"/>
          <p14:tracePt t="44936" x="4878388" y="4737100"/>
          <p14:tracePt t="44955" x="4878388" y="4770438"/>
          <p14:tracePt t="44970" x="4894263" y="4787900"/>
          <p14:tracePt t="44988" x="4894263" y="4821238"/>
          <p14:tracePt t="45002" x="4894263" y="4837113"/>
          <p14:tracePt t="45003" x="4894263" y="4862513"/>
          <p14:tracePt t="45021" x="4894263" y="4919663"/>
          <p14:tracePt t="45036" x="4894263" y="4968875"/>
          <p14:tracePt t="45055" x="4894263" y="5027613"/>
          <p14:tracePt t="45059" x="4903788" y="5053013"/>
          <p14:tracePt t="45083" x="4903788" y="5060950"/>
          <p14:tracePt t="45145" x="4903788" y="5084763"/>
          <p14:tracePt t="45178" x="4903788" y="5094288"/>
          <p14:tracePt t="45226" x="4903788" y="5102225"/>
          <p14:tracePt t="45245" x="4903788" y="5110163"/>
          <p14:tracePt t="45290" x="4903788" y="5127625"/>
          <p14:tracePt t="46886" x="0" y="0"/>
        </p14:tracePtLst>
        <p14:tracePtLst>
          <p14:tracePt t="50337" x="6999288" y="6080125"/>
          <p14:tracePt t="51498" x="7015163" y="6080125"/>
          <p14:tracePt t="51511" x="7032625" y="6070600"/>
          <p14:tracePt t="51530" x="7040563" y="6070600"/>
          <p14:tracePt t="51557" x="7048500" y="6070600"/>
          <p14:tracePt t="51570" x="7064375" y="6070600"/>
          <p14:tracePt t="51591" x="7089775" y="6054725"/>
          <p14:tracePt t="51674" x="7097713" y="6054725"/>
          <p14:tracePt t="51698" x="7123113" y="6054725"/>
          <p14:tracePt t="51705" x="7138988" y="6037263"/>
          <p14:tracePt t="51738" x="7156450" y="6037263"/>
          <p14:tracePt t="51751" x="7164388" y="6021388"/>
          <p14:tracePt t="51757" x="7172325" y="6021388"/>
          <p14:tracePt t="51777" x="7180263" y="6021388"/>
          <p14:tracePt t="51794" x="7197725" y="6021388"/>
          <p14:tracePt t="51804" x="7239000" y="6021388"/>
          <p14:tracePt t="51818" x="7246938" y="6021388"/>
          <p14:tracePt t="51821" x="7280275" y="6021388"/>
          <p14:tracePt t="51835" x="7288213" y="6021388"/>
          <p14:tracePt t="51837" x="7305675" y="6021388"/>
          <p14:tracePt t="51851" x="7321550" y="6021388"/>
          <p14:tracePt t="51868" x="7339013" y="6021388"/>
          <p14:tracePt t="51884" x="7346950" y="6021388"/>
          <p14:tracePt t="51892" x="7362825" y="6029325"/>
          <p14:tracePt t="51903" x="7388225" y="6029325"/>
          <p14:tracePt t="51906" x="7421563" y="6054725"/>
          <p14:tracePt t="51924" x="7454900" y="6062663"/>
          <p14:tracePt t="51942" x="7496175" y="6088063"/>
          <p14:tracePt t="52010" x="7519988" y="6096000"/>
          <p14:tracePt t="52035" x="7529513" y="6103938"/>
          <p14:tracePt t="52058" x="7553325" y="6111875"/>
          <p14:tracePt t="52083" x="7553325" y="6129338"/>
          <p14:tracePt t="52090" x="7553325" y="6137275"/>
          <p14:tracePt t="52102" x="7561263" y="6145213"/>
          <p14:tracePt t="52120" x="7570788" y="6154738"/>
          <p14:tracePt t="52124" x="7578725" y="6186488"/>
          <p14:tracePt t="52140" x="7604125" y="6219825"/>
          <p14:tracePt t="52153" x="7635875" y="6261100"/>
          <p14:tracePt t="52170" x="7645400" y="6270625"/>
          <p14:tracePt t="52186" x="7653338" y="6278563"/>
          <p14:tracePt t="52202" x="7661275" y="6286500"/>
          <p14:tracePt t="52222" x="7661275" y="6294438"/>
          <p14:tracePt t="52225" x="7669213" y="6302375"/>
          <p14:tracePt t="52238" x="7669213" y="6335713"/>
          <p14:tracePt t="52283" x="7735888" y="6443663"/>
          <p14:tracePt t="52303" x="7735888" y="6451600"/>
          <p14:tracePt t="52318" x="7735888" y="6492875"/>
          <p14:tracePt t="52326" x="7743825" y="6518275"/>
          <p14:tracePt t="52333" x="7769225" y="6543675"/>
          <p14:tracePt t="52355" x="7794625" y="6592888"/>
          <p14:tracePt t="52370" x="7835900" y="6651625"/>
          <p14:tracePt t="52386" x="7851775" y="6659563"/>
          <p14:tracePt t="52402" x="7859713" y="6675438"/>
          <p14:tracePt t="52421" x="7877175" y="6692900"/>
          <p14:tracePt t="52471" x="7900988" y="6700838"/>
          <p14:tracePt t="52480" x="7926388" y="6716713"/>
          <p14:tracePt t="52486" x="7942263" y="6726238"/>
          <p14:tracePt t="52501" x="7985125" y="6734175"/>
          <p14:tracePt t="52530" x="7993063" y="6734175"/>
          <p14:tracePt t="52537" x="8008938" y="6734175"/>
          <p14:tracePt t="52558" x="8034338" y="6734175"/>
          <p14:tracePt t="52571" x="8083550" y="6734175"/>
          <p14:tracePt t="52591" x="8150225" y="6734175"/>
          <p14:tracePt t="52594" x="8199438" y="6734175"/>
          <p14:tracePt t="52604" x="8250238" y="6734175"/>
          <p14:tracePt t="52619" x="8274050" y="6734175"/>
          <p14:tracePt t="52621" x="8299450" y="6734175"/>
          <p14:tracePt t="52648" x="8348663" y="6734175"/>
          <p14:tracePt t="52657" x="8356600" y="6734175"/>
          <p14:tracePt t="52663" x="8366125" y="6734175"/>
          <p14:tracePt t="52670" x="8397875" y="6734175"/>
          <p14:tracePt t="52679" x="8415338" y="6734175"/>
          <p14:tracePt t="52682" x="8464550" y="6734175"/>
          <p14:tracePt t="52688" x="8489950" y="6734175"/>
          <p14:tracePt t="52702" x="8539163" y="6734175"/>
          <p14:tracePt t="52705" x="8547100" y="6734175"/>
          <p14:tracePt t="52719" x="8580438" y="6734175"/>
          <p14:tracePt t="52721" x="8588375" y="6734175"/>
          <p14:tracePt t="52735" x="8597900" y="6742113"/>
          <p14:tracePt t="52754" x="8631238" y="6742113"/>
          <p14:tracePt t="52770" x="8696325" y="6767513"/>
          <p14:tracePt t="52785" x="8729663" y="6775450"/>
          <p14:tracePt t="52791" x="8770938" y="6775450"/>
          <p14:tracePt t="52813" x="8870950" y="6775450"/>
          <p14:tracePt t="52828" x="8904288" y="6775450"/>
          <p14:tracePt t="52874" x="8912225" y="6775450"/>
          <p14:tracePt t="52882" x="8937625" y="6775450"/>
          <p14:tracePt t="52891" x="8969375" y="6775450"/>
          <p14:tracePt t="52907" x="9028113" y="6775450"/>
          <p14:tracePt t="52919" x="9036050" y="6775450"/>
          <p14:tracePt t="52936" x="9043988" y="6775450"/>
          <p14:tracePt t="53367" x="9036050" y="6775450"/>
          <p14:tracePt t="53395" x="9028113" y="6775450"/>
          <p14:tracePt t="53419" x="9012238" y="6775450"/>
          <p14:tracePt t="53442" x="8994775" y="6775450"/>
          <p14:tracePt t="53465" x="8986838" y="6775450"/>
          <p14:tracePt t="53474" x="8978900" y="6791325"/>
          <p14:tracePt t="53504" x="8969375" y="6791325"/>
          <p14:tracePt t="53509" x="8945563" y="6791325"/>
          <p14:tracePt t="53517" x="8937625" y="6791325"/>
          <p14:tracePt t="53524" x="8928100" y="6799263"/>
          <p14:tracePt t="53537" x="8894763" y="6799263"/>
          <p14:tracePt t="53539" x="8886825" y="6799263"/>
          <p14:tracePt t="53554" x="8863013" y="6799263"/>
          <p14:tracePt t="53557" x="8812213" y="6799263"/>
          <p14:tracePt t="53573" x="8747125" y="6799263"/>
          <p14:tracePt t="53587" x="8672513" y="6791325"/>
          <p14:tracePt t="53604" x="8613775" y="6767513"/>
          <p14:tracePt t="53622" x="8580438" y="6757988"/>
          <p14:tracePt t="53654" x="8523288" y="6750050"/>
          <p14:tracePt t="53666" x="8505825" y="6750050"/>
          <p14:tracePt t="53681" x="8482013" y="6742113"/>
          <p14:tracePt t="53713" x="8472488" y="6742113"/>
          <p14:tracePt t="53727" x="8448675" y="6742113"/>
          <p14:tracePt t="53738" x="8440738" y="6742113"/>
          <p14:tracePt t="53739" x="8423275" y="6742113"/>
          <p14:tracePt t="53755" x="8382000" y="6716713"/>
          <p14:tracePt t="53758" x="8374063" y="6716713"/>
          <p14:tracePt t="53772" x="8366125" y="6700838"/>
          <p14:tracePt t="53774" x="8348663" y="6700838"/>
          <p14:tracePt t="53795" x="8332788" y="6692900"/>
          <p14:tracePt t="53813" x="8315325" y="6683375"/>
          <p14:tracePt t="53829" x="8266113" y="6659563"/>
          <p14:tracePt t="53837" x="8224838" y="6651625"/>
          <p14:tracePt t="53854" x="8175625" y="6642100"/>
          <p14:tracePt t="53858" x="8150225" y="6642100"/>
          <p14:tracePt t="53871" x="8142288" y="6626225"/>
          <p14:tracePt t="53873" x="8132763" y="6626225"/>
          <p14:tracePt t="53888" x="8108950" y="6608763"/>
          <p14:tracePt t="53890" x="8101013" y="6600825"/>
          <p14:tracePt t="53904" x="8067675" y="6584950"/>
          <p14:tracePt t="53905" x="8059738" y="6577013"/>
          <p14:tracePt t="53922" x="8001000" y="6551613"/>
          <p14:tracePt t="53942" x="7959725" y="6535738"/>
          <p14:tracePt t="53953" x="7942263" y="6526213"/>
          <p14:tracePt t="53955" x="7900988" y="6510338"/>
          <p14:tracePt t="53970" x="7893050" y="6502400"/>
          <p14:tracePt t="53989" x="7885113" y="6492875"/>
          <p14:tracePt t="54010" x="7851775" y="6461125"/>
          <p14:tracePt t="54020" x="7826375" y="6435725"/>
          <p14:tracePt t="54040" x="7735888" y="6386513"/>
          <p14:tracePt t="54043" x="7702550" y="6369050"/>
          <p14:tracePt t="54062" x="7653338" y="6361113"/>
          <p14:tracePt t="54075" x="7635875" y="6353175"/>
          <p14:tracePt t="54098" x="7627938" y="6353175"/>
          <p14:tracePt t="54106" x="7612063" y="6345238"/>
          <p14:tracePt t="54123" x="7604125" y="6319838"/>
          <p14:tracePt t="54142" x="7594600" y="6311900"/>
          <p14:tracePt t="54145" x="7561263" y="6286500"/>
          <p14:tracePt t="54155" x="7537450" y="6278563"/>
          <p14:tracePt t="54171" x="7519988" y="6253163"/>
          <p14:tracePt t="54173" x="7496175" y="6245225"/>
          <p14:tracePt t="54187" x="7488238" y="6237288"/>
          <p14:tracePt t="54206" x="7470775" y="6211888"/>
          <p14:tracePt t="54210" x="7470775" y="6203950"/>
          <p14:tracePt t="54220" x="7470775" y="6196013"/>
          <p14:tracePt t="54237" x="7470775" y="6162675"/>
          <p14:tracePt t="54254" x="7470775" y="6137275"/>
          <p14:tracePt t="54273" x="7470775" y="6129338"/>
          <p14:tracePt t="54403" x="7462838" y="6121400"/>
          <p14:tracePt t="54473" x="7454900" y="6121400"/>
          <p14:tracePt t="54481" x="7445375" y="6121400"/>
          <p14:tracePt t="54489" x="7413625" y="6096000"/>
          <p14:tracePt t="54506" x="7354888" y="6070600"/>
          <p14:tracePt t="54522" x="7280275" y="6062663"/>
          <p14:tracePt t="54538" x="7272338" y="6062663"/>
          <p14:tracePt t="54540" x="7239000" y="6062663"/>
          <p14:tracePt t="54554" x="7231063" y="6062663"/>
          <p14:tracePt t="54556" x="7223125" y="6062663"/>
          <p14:tracePt t="54572" x="7172325" y="6062663"/>
          <p14:tracePt t="54588" x="7115175" y="6062663"/>
          <p14:tracePt t="54605" x="7056438" y="6062663"/>
          <p14:tracePt t="54622" x="7023100" y="6046788"/>
          <p14:tracePt t="54627" x="7015163" y="6046788"/>
          <p14:tracePt t="54638" x="7007225" y="6046788"/>
          <p14:tracePt t="54655" x="6999288" y="6046788"/>
          <p14:tracePt t="54657" x="6965950" y="6046788"/>
          <p14:tracePt t="54677" x="6948488" y="6046788"/>
          <p14:tracePt t="54692" x="6916738" y="6046788"/>
          <p14:tracePt t="54718" x="6907213" y="6046788"/>
          <p14:tracePt t="54794" x="6907213" y="6037263"/>
          <p14:tracePt t="54802" x="6916738" y="6037263"/>
          <p14:tracePt t="54818" x="6948488" y="6013450"/>
          <p14:tracePt t="54839" x="6981825" y="6005513"/>
          <p14:tracePt t="54841" x="6999288" y="6005513"/>
          <p14:tracePt t="54855" x="7023100" y="6005513"/>
          <p14:tracePt t="54857" x="7073900" y="6005513"/>
          <p14:tracePt t="54872" x="7089775" y="6005513"/>
          <p14:tracePt t="54875" x="7131050" y="6005513"/>
          <p14:tracePt t="54903" x="7180263" y="6005513"/>
          <p14:tracePt t="54919" x="7197725" y="5995988"/>
          <p14:tracePt t="54930" x="7231063" y="5995988"/>
          <p14:tracePt t="54949" x="7288213" y="5964238"/>
          <p14:tracePt t="54959" x="7305675" y="5964238"/>
          <p14:tracePt t="54962" x="7329488" y="5964238"/>
          <p14:tracePt t="54978" x="7413625" y="5964238"/>
          <p14:tracePt t="54995" x="7529513" y="5964238"/>
          <p14:tracePt t="55006" x="7553325" y="5964238"/>
          <p14:tracePt t="55009" x="7620000" y="5995988"/>
          <p14:tracePt t="55029" x="7653338" y="6005513"/>
          <p14:tracePt t="55037" x="7661275" y="6013450"/>
          <p14:tracePt t="55089" x="7653338" y="6013450"/>
          <p14:tracePt t="55097" x="7635875" y="6021388"/>
          <p14:tracePt t="55105" x="7620000" y="6021388"/>
          <p14:tracePt t="55121" x="7594600" y="6029325"/>
          <p14:tracePt t="55139" x="7586663" y="6029325"/>
          <p14:tracePt t="55155" x="7570788" y="6029325"/>
          <p14:tracePt t="55172" x="7561263" y="6046788"/>
          <p14:tracePt t="55187" x="7537450" y="6046788"/>
          <p14:tracePt t="55205" x="7454900" y="6046788"/>
          <p14:tracePt t="55221" x="7380288" y="6046788"/>
          <p14:tracePt t="55243" x="7346950" y="6046788"/>
          <p14:tracePt t="55255" x="7329488" y="6046788"/>
          <p14:tracePt t="55284" x="7313613" y="6062663"/>
          <p14:tracePt t="55315" x="7288213" y="6062663"/>
          <p14:tracePt t="55361" x="7264400" y="6070600"/>
          <p14:tracePt t="55537" x="7288213" y="6070600"/>
          <p14:tracePt t="55554" x="7297738" y="6070600"/>
          <p14:tracePt t="55562" x="7321550" y="6070600"/>
          <p14:tracePt t="55574" x="7362825" y="6070600"/>
          <p14:tracePt t="55578" x="7396163" y="6070600"/>
          <p14:tracePt t="55588" x="7429500" y="6070600"/>
          <p14:tracePt t="55608" x="7462838" y="6070600"/>
          <p14:tracePt t="55640" x="7478713" y="6070600"/>
          <p14:tracePt t="55667" x="7504113" y="6070600"/>
          <p14:tracePt t="55676" x="7537450" y="6070600"/>
          <p14:tracePt t="55683" x="7570788" y="6070600"/>
          <p14:tracePt t="55691" x="7620000" y="6088063"/>
          <p14:tracePt t="55708" x="7661275" y="6088063"/>
          <p14:tracePt t="55806" x="7678738" y="6088063"/>
          <p14:tracePt t="55824" x="7702550" y="6088063"/>
          <p14:tracePt t="56874" x="7686675" y="6088063"/>
          <p14:tracePt t="56882" x="7669213" y="6096000"/>
          <p14:tracePt t="56914" x="7661275" y="6096000"/>
          <p14:tracePt t="56930" x="7645400" y="6121400"/>
          <p14:tracePt t="56938" x="7635875" y="6121400"/>
          <p14:tracePt t="56953" x="7620000" y="6121400"/>
          <p14:tracePt t="56963" x="7612063" y="6129338"/>
          <p14:tracePt t="56979" x="7604125" y="6129338"/>
          <p14:tracePt t="56986" x="7553325" y="6137275"/>
          <p14:tracePt t="57000" x="7537450" y="6137275"/>
          <p14:tracePt t="57002" x="7529513" y="6137275"/>
          <p14:tracePt t="57050" x="7519988" y="6137275"/>
          <p14:tracePt t="57066" x="7512050" y="6137275"/>
          <p14:tracePt t="57073" x="7504113" y="6137275"/>
          <p14:tracePt t="57083" x="7478713" y="6145213"/>
          <p14:tracePt t="57095" x="7470775" y="6145213"/>
          <p14:tracePt t="57098" x="7462838" y="6145213"/>
          <p14:tracePt t="57128" x="7413625" y="6145213"/>
          <p14:tracePt t="57136" x="7404100" y="6145213"/>
          <p14:tracePt t="57153" x="7362825" y="6145213"/>
          <p14:tracePt t="57164" x="7329488" y="6145213"/>
          <p14:tracePt t="57175" x="7321550" y="6145213"/>
          <p14:tracePt t="57193" x="7280275" y="6145213"/>
          <p14:tracePt t="57195" x="7272338" y="6145213"/>
          <p14:tracePt t="57201" x="7264400" y="6145213"/>
          <p14:tracePt t="57218" x="7254875" y="6145213"/>
          <p14:tracePt t="57233" x="7231063" y="6145213"/>
          <p14:tracePt t="57250" x="7223125" y="6145213"/>
          <p14:tracePt t="57266" x="7213600" y="6145213"/>
          <p14:tracePt t="57281" x="7205663" y="6145213"/>
          <p14:tracePt t="57326" x="7164388" y="6145213"/>
          <p14:tracePt t="57341" x="7131050" y="6170613"/>
          <p14:tracePt t="57354" x="7073900" y="6170613"/>
          <p14:tracePt t="57371" x="7048500" y="6178550"/>
          <p14:tracePt t="57418" x="7040563" y="6186488"/>
          <p14:tracePt t="57426" x="7015163" y="6196013"/>
          <p14:tracePt t="57436" x="7015163" y="6211888"/>
          <p14:tracePt t="57446" x="7007225" y="6219825"/>
          <p14:tracePt t="57462" x="6989763" y="6237288"/>
          <p14:tracePt t="57497" x="6965950" y="6253163"/>
          <p14:tracePt t="57500" x="6965950" y="6261100"/>
          <p14:tracePt t="57517" x="6965950" y="6278563"/>
          <p14:tracePt t="57522" x="6965950" y="6286500"/>
          <p14:tracePt t="57530" x="6965950" y="6302375"/>
          <p14:tracePt t="57545" x="6965950" y="6311900"/>
          <p14:tracePt t="57546" x="6965950" y="6319838"/>
          <p14:tracePt t="57563" x="6965950" y="6335713"/>
          <p14:tracePt t="57578" x="6958013" y="6353175"/>
          <p14:tracePt t="57581" x="6948488" y="6376988"/>
          <p14:tracePt t="57596" x="6948488" y="6386513"/>
          <p14:tracePt t="57621" x="6948488" y="6427788"/>
          <p14:tracePt t="57628" x="6948488" y="6451600"/>
          <p14:tracePt t="57647" x="6948488" y="6484938"/>
          <p14:tracePt t="57656" x="6948488" y="6510338"/>
          <p14:tracePt t="57664" x="6948488" y="6526213"/>
          <p14:tracePt t="57679" x="6958013" y="6535738"/>
          <p14:tracePt t="57857" x="6958013" y="6526213"/>
          <p14:tracePt t="57865" x="6958013" y="6477000"/>
          <p14:tracePt t="57879" x="6958013" y="6443663"/>
          <p14:tracePt t="57883" x="6958013" y="6394450"/>
          <p14:tracePt t="57897" x="6958013" y="6327775"/>
          <p14:tracePt t="57901" x="6958013" y="6261100"/>
          <p14:tracePt t="57912" x="6958013" y="6186488"/>
          <p14:tracePt t="57916" x="6958013" y="6154738"/>
          <p14:tracePt t="57932" x="6958013" y="6080125"/>
          <p14:tracePt t="57943" x="6973888" y="6062663"/>
          <p14:tracePt t="57962" x="6981825" y="6054725"/>
          <p14:tracePt t="58045" x="7015163" y="6029325"/>
          <p14:tracePt t="58062" x="7023100" y="6029325"/>
          <p14:tracePt t="58077" x="7032625" y="6021388"/>
          <p14:tracePt t="58098" x="7048500" y="6021388"/>
          <p14:tracePt t="58102" x="7073900" y="6005513"/>
          <p14:tracePt t="58113" x="7115175" y="5995988"/>
          <p14:tracePt t="58128" x="7131050" y="5995988"/>
          <p14:tracePt t="58129" x="7164388" y="5995988"/>
          <p14:tracePt t="58145" x="7180263" y="5995988"/>
          <p14:tracePt t="58178" x="7189788" y="5995988"/>
          <p14:tracePt t="58209" x="7197725" y="5995988"/>
          <p14:tracePt t="58217" x="7231063" y="5995988"/>
          <p14:tracePt t="58250" x="7239000" y="5995988"/>
          <p14:tracePt t="58340" x="7280275" y="5995988"/>
          <p14:tracePt t="58357" x="7297738" y="6005513"/>
          <p14:tracePt t="58369" x="7305675" y="6021388"/>
          <p14:tracePt t="58394" x="7321550" y="6021388"/>
          <p14:tracePt t="58410" x="7329488" y="6029325"/>
          <p14:tracePt t="58586" x="7313613" y="6037263"/>
          <p14:tracePt t="58593" x="7280275" y="6046788"/>
          <p14:tracePt t="58602" x="7272338" y="6046788"/>
          <p14:tracePt t="58613" x="7239000" y="6046788"/>
          <p14:tracePt t="58631" x="7180263" y="6046788"/>
          <p14:tracePt t="58639" x="7172325" y="6046788"/>
          <p14:tracePt t="58645" x="7138988" y="6046788"/>
          <p14:tracePt t="58653" x="7107238" y="6046788"/>
          <p14:tracePt t="58662" x="7097713" y="6046788"/>
          <p14:tracePt t="58681" x="7056438" y="6046788"/>
          <p14:tracePt t="58683" x="7048500" y="6046788"/>
          <p14:tracePt t="58695" x="6999288" y="6070600"/>
          <p14:tracePt t="58712" x="6965950" y="6070600"/>
          <p14:tracePt t="58714" x="6940550" y="6070600"/>
          <p14:tracePt t="58730" x="6907213" y="6088063"/>
          <p14:tracePt t="58746" x="6899275" y="6088063"/>
          <p14:tracePt t="58749" x="6891338" y="6088063"/>
          <p14:tracePt t="58770" x="6865938" y="6088063"/>
          <p14:tracePt t="58782" x="6850063" y="6096000"/>
          <p14:tracePt t="58795" x="6842125" y="6096000"/>
          <p14:tracePt t="58812" x="6832600" y="6096000"/>
          <p14:tracePt t="58978" x="6865938" y="6096000"/>
          <p14:tracePt t="58985" x="6932613" y="6096000"/>
          <p14:tracePt t="58998" x="7007225" y="6096000"/>
          <p14:tracePt t="59013" x="7123113" y="6096000"/>
          <p14:tracePt t="59032" x="7172325" y="6096000"/>
          <p14:tracePt t="59037" x="7189788" y="6096000"/>
          <p14:tracePt t="59047" x="7205663" y="6096000"/>
          <p14:tracePt t="59050" x="7213600" y="6096000"/>
          <p14:tracePt t="59065" x="7223125" y="6096000"/>
          <p14:tracePt t="59079" x="7231063" y="6096000"/>
          <p14:tracePt t="59081" x="7246938" y="6096000"/>
          <p14:tracePt t="59096" x="7254875" y="6096000"/>
          <p14:tracePt t="59338" x="7231063" y="6103938"/>
          <p14:tracePt t="59347" x="7205663" y="6103938"/>
          <p14:tracePt t="59363" x="7197725" y="6103938"/>
          <p14:tracePt t="59365" x="7156450" y="6103938"/>
          <p14:tracePt t="59379" x="7107238" y="6103938"/>
          <p14:tracePt t="59381" x="7040563" y="6129338"/>
          <p14:tracePt t="59396" x="6948488" y="6145213"/>
          <p14:tracePt t="59413" x="6916738" y="6145213"/>
          <p14:tracePt t="59419" x="6907213" y="6145213"/>
          <p14:tracePt t="59489" x="6899275" y="6145213"/>
          <p14:tracePt t="59498" x="6899275" y="6121400"/>
          <p14:tracePt t="59514" x="6883400" y="6088063"/>
          <p14:tracePt t="59517" x="6883400" y="6080125"/>
          <p14:tracePt t="59532" x="6873875" y="6054725"/>
          <p14:tracePt t="59534" x="6850063" y="6029325"/>
          <p14:tracePt t="59548" x="6850063" y="6021388"/>
          <p14:tracePt t="59551" x="6842125" y="6013450"/>
          <p14:tracePt t="59563" x="6832600" y="5995988"/>
          <p14:tracePt t="59565" x="6832600" y="5980113"/>
          <p14:tracePt t="59592" x="6832600" y="5964238"/>
          <p14:tracePt t="59620" x="6832600" y="5938838"/>
          <p14:tracePt t="59631" x="6832600" y="5930900"/>
          <p14:tracePt t="59646" x="6832600" y="5913438"/>
          <p14:tracePt t="59661" x="6832600" y="5889625"/>
          <p14:tracePt t="59668" x="6832600" y="5864225"/>
          <p14:tracePt t="59681" x="6832600" y="5846763"/>
          <p14:tracePt t="59696" x="6832600" y="5838825"/>
          <p14:tracePt t="59698" x="6816725" y="5815013"/>
          <p14:tracePt t="59713" x="6808788" y="5805488"/>
          <p14:tracePt t="59850" x="6824663" y="5805488"/>
          <p14:tracePt t="59860" x="6824663" y="5815013"/>
          <p14:tracePt t="59868" x="6824663" y="5838825"/>
          <p14:tracePt t="59884" x="6824663" y="5897563"/>
          <p14:tracePt t="59900" x="6824663" y="5938838"/>
          <p14:tracePt t="59912" x="6824663" y="5964238"/>
          <p14:tracePt t="59914" x="6824663" y="5995988"/>
          <p14:tracePt t="59929" x="6824663" y="6013450"/>
          <p14:tracePt t="59946" x="6842125" y="6046788"/>
          <p14:tracePt t="59949" x="6865938" y="6070600"/>
          <p14:tracePt t="59963" x="6873875" y="6080125"/>
          <p14:tracePt t="59966" x="6907213" y="6080125"/>
          <p14:tracePt t="59979" x="6932613" y="6103938"/>
          <p14:tracePt t="59982" x="6965950" y="6111875"/>
          <p14:tracePt t="59995" x="7040563" y="6111875"/>
          <p14:tracePt t="60023" x="7073900" y="6111875"/>
          <p14:tracePt t="60067" x="7081838" y="6111875"/>
          <p14:tracePt t="60090" x="7089775" y="6111875"/>
          <p14:tracePt t="60115" x="7097713" y="6111875"/>
          <p14:tracePt t="60135" x="7115175" y="6111875"/>
          <p14:tracePt t="60137" x="7131050" y="6111875"/>
          <p14:tracePt t="60148" x="7138988" y="6111875"/>
          <p14:tracePt t="60175" x="7172325" y="6103938"/>
          <p14:tracePt t="69146" x="7189788" y="6096000"/>
          <p14:tracePt t="69163" x="7197725" y="6088063"/>
          <p14:tracePt t="69224" x="7213600" y="6088063"/>
          <p14:tracePt t="69250" x="7223125" y="6088063"/>
          <p14:tracePt t="69266" x="7231063" y="6088063"/>
          <p14:tracePt t="69274" x="7254875" y="6062663"/>
          <p14:tracePt t="69284" x="7264400" y="6062663"/>
          <p14:tracePt t="69299" x="7272338" y="6062663"/>
          <p14:tracePt t="69301" x="7297738" y="6062663"/>
          <p14:tracePt t="69325" x="7329488" y="6062663"/>
          <p14:tracePt t="69337" x="7346950" y="6062663"/>
          <p14:tracePt t="69363" x="7362825" y="6062663"/>
          <p14:tracePt t="69369" x="7370763" y="6062663"/>
          <p14:tracePt t="69433" x="7380288" y="6062663"/>
          <p14:tracePt t="69474" x="7388225" y="6062663"/>
          <p14:tracePt t="69490" x="7413625" y="6062663"/>
          <p14:tracePt t="69507" x="7421563" y="6062663"/>
          <p14:tracePt t="69545" x="7429500" y="6062663"/>
          <p14:tracePt t="69554" x="7437438" y="6062663"/>
          <p14:tracePt t="69570" x="7462838" y="6062663"/>
          <p14:tracePt t="69594" x="7470775" y="6062663"/>
          <p14:tracePt t="69614" x="7478713" y="6062663"/>
          <p14:tracePt t="69633" x="7512050" y="6062663"/>
          <p14:tracePt t="69658" x="7519988" y="6062663"/>
          <p14:tracePt t="69669" x="7537450" y="6062663"/>
          <p14:tracePt t="69686" x="7561263" y="6062663"/>
          <p14:tracePt t="69701" x="7570788" y="6062663"/>
          <p14:tracePt t="69716" x="7578725" y="6062663"/>
          <p14:tracePt t="69736" x="7586663" y="6062663"/>
          <p14:tracePt t="69754" x="7612063" y="6062663"/>
          <p14:tracePt t="69783" x="7620000" y="6062663"/>
          <p14:tracePt t="69789" x="7635875" y="6062663"/>
          <p14:tracePt t="69830" x="7661275" y="6062663"/>
          <p14:tracePt t="69850" x="7669213" y="6080125"/>
          <p14:tracePt t="69887" x="7710488" y="6103938"/>
          <p14:tracePt t="69900" x="7735888" y="6111875"/>
          <p14:tracePt t="70010" x="7735888" y="6129338"/>
          <p14:tracePt t="70046" x="7751763" y="6145213"/>
          <p14:tracePt t="70060" x="7751763" y="6162675"/>
          <p14:tracePt t="70070" x="7761288" y="6170613"/>
          <p14:tracePt t="70083" x="7777163" y="6203950"/>
          <p14:tracePt t="70099" x="7777163" y="6211888"/>
          <p14:tracePt t="70106" x="7785100" y="6219825"/>
          <p14:tracePt t="70145" x="7785100" y="6245225"/>
          <p14:tracePt t="70169" x="7802563" y="6261100"/>
          <p14:tracePt t="70201" x="7802563" y="6294438"/>
          <p14:tracePt t="70216" x="7802563" y="6302375"/>
          <p14:tracePt t="70221" x="7802563" y="6311900"/>
          <p14:tracePt t="70231" x="7810500" y="6319838"/>
          <p14:tracePt t="70234" x="7818438" y="6335713"/>
          <p14:tracePt t="70249" x="7818438" y="6353175"/>
          <p14:tracePt t="70269" x="7826375" y="6369050"/>
          <p14:tracePt t="70282" x="7826375" y="6394450"/>
          <p14:tracePt t="70286" x="7835900" y="6402388"/>
          <p14:tracePt t="70309" x="7843838" y="6418263"/>
          <p14:tracePt t="70315" x="7869238" y="6443663"/>
          <p14:tracePt t="70352" x="7877175" y="6461125"/>
          <p14:tracePt t="70378" x="7885113" y="6469063"/>
          <p14:tracePt t="70412" x="7918450" y="6510338"/>
          <p14:tracePt t="70434" x="7942263" y="6518275"/>
          <p14:tracePt t="70448" x="7951788" y="6535738"/>
          <p14:tracePt t="70454" x="7967663" y="6543675"/>
          <p14:tracePt t="70466" x="7975600" y="6551613"/>
          <p14:tracePt t="70514" x="7993063" y="6551613"/>
          <p14:tracePt t="70522" x="8026400" y="6559550"/>
          <p14:tracePt t="70532" x="8034338" y="6559550"/>
          <p14:tracePt t="70551" x="8075613" y="6559550"/>
          <p14:tracePt t="70554" x="8083550" y="6567488"/>
          <p14:tracePt t="70566" x="8091488" y="6567488"/>
          <p14:tracePt t="70585" x="8124825" y="6584950"/>
          <p14:tracePt t="70634" x="8132763" y="6584950"/>
          <p14:tracePt t="70642" x="8166100" y="6584950"/>
          <p14:tracePt t="70651" x="8175625" y="6584950"/>
          <p14:tracePt t="70668" x="8191500" y="6584950"/>
          <p14:tracePt t="70684" x="8216900" y="6584950"/>
          <p14:tracePt t="70713" x="8232775" y="6592888"/>
          <p14:tracePt t="70737" x="8240713" y="6600825"/>
          <p14:tracePt t="70748" x="8274050" y="6608763"/>
          <p14:tracePt t="70765" x="8315325" y="6618288"/>
          <p14:tracePt t="70783" x="8332788" y="6634163"/>
          <p14:tracePt t="70799" x="8340725" y="6634163"/>
          <p14:tracePt t="70817" x="8366125" y="6634163"/>
          <p14:tracePt t="70834" x="8374063" y="6634163"/>
          <p14:tracePt t="70849" x="8431213" y="6634163"/>
          <p14:tracePt t="70867" x="8448675" y="6634163"/>
          <p14:tracePt t="70882" x="8464550" y="6634163"/>
          <p14:tracePt t="70883" x="8489950" y="6634163"/>
          <p14:tracePt t="70898" x="8497888" y="6634163"/>
          <p14:tracePt t="70902" x="8513763" y="6634163"/>
          <p14:tracePt t="70915" x="8531225" y="6634163"/>
          <p14:tracePt t="70918" x="8539163" y="6634163"/>
          <p14:tracePt t="70936" x="8564563" y="6651625"/>
          <p14:tracePt t="70938" x="8572500" y="6651625"/>
          <p14:tracePt t="70952" x="8588375" y="6651625"/>
          <p14:tracePt t="70953" x="8597900" y="6659563"/>
          <p14:tracePt t="70965" x="8613775" y="6659563"/>
          <p14:tracePt t="71003" x="8647113" y="6659563"/>
          <p14:tracePt t="71054" x="8672513" y="6659563"/>
          <p14:tracePt t="71068" x="8696325" y="6659563"/>
          <p14:tracePt t="71077" x="8713788" y="6659563"/>
          <p14:tracePt t="71084" x="8729663" y="6659563"/>
          <p14:tracePt t="71122" x="8737600" y="6659563"/>
          <p14:tracePt t="71145" x="8747125" y="6659563"/>
          <p14:tracePt t="71162" x="8763000" y="6659563"/>
          <p14:tracePt t="71207" x="8770938" y="6659563"/>
          <p14:tracePt t="71226" x="8788400" y="6659563"/>
          <p14:tracePt t="71242" x="8796338" y="6659563"/>
          <p14:tracePt t="71258" x="8812213" y="6659563"/>
          <p14:tracePt t="71273" x="8821738" y="6659563"/>
          <p14:tracePt t="71284" x="8829675" y="6659563"/>
          <p14:tracePt t="71299" x="8837613" y="6659563"/>
          <p14:tracePt t="71348" x="8863013" y="6659563"/>
          <p14:tracePt t="71364" x="8870950" y="6659563"/>
          <p14:tracePt t="71408" x="8878888" y="6659563"/>
          <p14:tracePt t="71410" x="8886825" y="6659563"/>
          <p14:tracePt t="71443" x="8894763" y="6659563"/>
          <p14:tracePt t="71450" x="8912225" y="6659563"/>
          <p14:tracePt t="71497" x="8920163" y="6659563"/>
          <p14:tracePt t="71809" x="8928100" y="6659563"/>
          <p14:tracePt t="71833" x="8937625" y="6659563"/>
          <p14:tracePt t="71874" x="8953500" y="6659563"/>
          <p14:tracePt t="71923" x="8969375" y="6659563"/>
          <p14:tracePt t="71938" x="8978900" y="6659563"/>
          <p14:tracePt t="71962" x="8986838" y="6659563"/>
          <p14:tracePt t="71977" x="9002713" y="6659563"/>
          <p14:tracePt t="71994" x="9012238" y="6659563"/>
          <p14:tracePt t="72057" x="9028113" y="6659563"/>
          <p14:tracePt t="72074" x="9036050" y="6659563"/>
          <p14:tracePt t="72090" x="9053513" y="6659563"/>
          <p14:tracePt t="72105" x="9061450" y="6659563"/>
          <p14:tracePt t="72166" x="9069388" y="6659563"/>
          <p14:tracePt t="72210" x="9077325" y="6659563"/>
          <p14:tracePt t="72245" x="9102725" y="6659563"/>
          <p14:tracePt t="72261" x="9110663" y="6659563"/>
          <p14:tracePt t="72294" x="9118600" y="6659563"/>
          <p14:tracePt t="72545" x="9102725" y="6659563"/>
          <p14:tracePt t="72570" x="9077325" y="6659563"/>
          <p14:tracePt t="72577" x="9069388" y="6675438"/>
          <p14:tracePt t="72585" x="9043988" y="6675438"/>
          <p14:tracePt t="72599" x="8994775" y="6683375"/>
          <p14:tracePt t="72602" x="8986838" y="6683375"/>
          <p14:tracePt t="72619" x="8937625" y="6708775"/>
          <p14:tracePt t="72634" x="8904288" y="6716713"/>
          <p14:tracePt t="72651" x="8894763" y="6716713"/>
          <p14:tracePt t="72679" x="8886825" y="6726238"/>
          <p14:tracePt t="72697" x="8829675" y="6742113"/>
          <p14:tracePt t="72708" x="8778875" y="6767513"/>
          <p14:tracePt t="72717" x="8770938" y="6767513"/>
          <p14:tracePt t="72722" x="8737600" y="6767513"/>
          <p14:tracePt t="72733" x="8688388" y="6767513"/>
          <p14:tracePt t="72753" x="8605838" y="6767513"/>
          <p14:tracePt t="72755" x="8572500" y="6767513"/>
          <p14:tracePt t="72767" x="8547100" y="6767513"/>
          <p14:tracePt t="72770" x="8513763" y="6767513"/>
          <p14:tracePt t="72783" x="8505825" y="6767513"/>
          <p14:tracePt t="72785" x="8497888" y="6767513"/>
          <p14:tracePt t="72799" x="8489950" y="6767513"/>
          <p14:tracePt t="72827" x="8431213" y="6750050"/>
          <p14:tracePt t="72838" x="8382000" y="6742113"/>
          <p14:tracePt t="72848" x="8366125" y="6716713"/>
          <p14:tracePt t="72862" x="8332788" y="6683375"/>
          <p14:tracePt t="72872" x="8307388" y="6675438"/>
          <p14:tracePt t="72890" x="8274050" y="6642100"/>
          <p14:tracePt t="72896" x="8258175" y="6626225"/>
          <p14:tracePt t="72898" x="8240713" y="6608763"/>
          <p14:tracePt t="72905" x="8216900" y="6592888"/>
          <p14:tracePt t="72916" x="8207375" y="6584950"/>
          <p14:tracePt t="72935" x="8142288" y="6551613"/>
          <p14:tracePt t="72937" x="8116888" y="6526213"/>
          <p14:tracePt t="72950" x="8101013" y="6518275"/>
          <p14:tracePt t="72969" x="8067675" y="6484938"/>
          <p14:tracePt t="72971" x="8050213" y="6477000"/>
          <p14:tracePt t="72985" x="8042275" y="6461125"/>
          <p14:tracePt t="72988" x="8034338" y="6451600"/>
          <p14:tracePt t="73031" x="8034338" y="6435725"/>
          <p14:tracePt t="73060" x="8016875" y="6394450"/>
          <p14:tracePt t="73068" x="8016875" y="6386513"/>
          <p14:tracePt t="73073" x="8008938" y="6376988"/>
          <p14:tracePt t="73084" x="8008938" y="6353175"/>
          <p14:tracePt t="73100" x="8008938" y="6335713"/>
          <p14:tracePt t="73116" x="8008938" y="6294438"/>
          <p14:tracePt t="73135" x="8008938" y="6286500"/>
          <p14:tracePt t="73183" x="8008938" y="6261100"/>
          <p14:tracePt t="73200" x="8008938" y="6253163"/>
          <p14:tracePt t="73211" x="8008938" y="6237288"/>
          <p14:tracePt t="73232" x="8008938" y="6227763"/>
          <p14:tracePt t="73250" x="8008938" y="6196013"/>
          <p14:tracePt t="73268" x="8008938" y="6186488"/>
          <p14:tracePt t="73285" x="8008938" y="6178550"/>
          <p14:tracePt t="73302" x="8008938" y="6154738"/>
          <p14:tracePt t="73321" x="8008938" y="6145213"/>
          <p14:tracePt t="73364" x="7959725" y="6137275"/>
          <p14:tracePt t="73371" x="7951788" y="6137275"/>
          <p14:tracePt t="73382" x="7926388" y="6137275"/>
          <p14:tracePt t="73394" x="7918450" y="6137275"/>
          <p14:tracePt t="73408" x="7900988" y="6129338"/>
          <p14:tracePt t="73420" x="7859713" y="6129338"/>
          <p14:tracePt t="73432" x="7851775" y="6129338"/>
          <p14:tracePt t="73450" x="7802563" y="6129338"/>
          <p14:tracePt t="73470" x="7761288" y="6129338"/>
          <p14:tracePt t="73473" x="7751763" y="6129338"/>
          <p14:tracePt t="73484" x="7743825" y="6129338"/>
          <p14:tracePt t="73498" x="7710488" y="6129338"/>
          <p14:tracePt t="73516" x="7669213" y="6129338"/>
          <p14:tracePt t="73532" x="7645400" y="6129338"/>
          <p14:tracePt t="73551" x="7545388" y="6129338"/>
          <p14:tracePt t="73554" x="7519988" y="6129338"/>
          <p14:tracePt t="73567" x="7504113" y="6129338"/>
          <p14:tracePt t="73570" x="7488238" y="6129338"/>
          <p14:tracePt t="73585" x="7470775" y="6129338"/>
          <p14:tracePt t="73599" x="7454900" y="6129338"/>
          <p14:tracePt t="73603" x="7445375" y="6129338"/>
          <p14:tracePt t="73629" x="7380288" y="6129338"/>
          <p14:tracePt t="73666" x="7329488" y="6129338"/>
          <p14:tracePt t="73683" x="7280275" y="6129338"/>
          <p14:tracePt t="73696" x="7272338" y="6129338"/>
          <p14:tracePt t="73712" x="7231063" y="6129338"/>
          <p14:tracePt t="73717" x="7223125" y="6129338"/>
          <p14:tracePt t="73723" x="7205663" y="6129338"/>
          <p14:tracePt t="73729" x="7180263" y="6111875"/>
          <p14:tracePt t="73737" x="7138988" y="6088063"/>
          <p14:tracePt t="73748" x="7131050" y="6088063"/>
          <p14:tracePt t="73766" x="7089775" y="6080125"/>
          <p14:tracePt t="73769" x="7081838" y="6080125"/>
          <p14:tracePt t="73786" x="7073900" y="6080125"/>
          <p14:tracePt t="73800" x="7064375" y="6080125"/>
          <p14:tracePt t="73801" x="7040563" y="6080125"/>
          <p14:tracePt t="73816" x="7032625" y="6080125"/>
          <p14:tracePt t="73818" x="7023100" y="6080125"/>
          <p14:tracePt t="73833" x="7015163" y="6080125"/>
          <p14:tracePt t="73862" x="6981825" y="6080125"/>
          <p14:tracePt t="73869" x="6973888" y="6080125"/>
          <p14:tracePt t="75750" x="0" y="0"/>
        </p14:tracePtLst>
        <p14:tracePtLst>
          <p14:tracePt t="87587" x="4968875" y="4083050"/>
          <p14:tracePt t="88059" x="4978400" y="4083050"/>
          <p14:tracePt t="88076" x="5027613" y="4108450"/>
          <p14:tracePt t="88108" x="5053013" y="4165600"/>
          <p14:tracePt t="88131" x="5076825" y="4183063"/>
          <p14:tracePt t="88595" x="5068888" y="4206875"/>
          <p14:tracePt t="88611" x="5060950" y="4216400"/>
          <p14:tracePt t="88626" x="5053013" y="4232275"/>
          <p14:tracePt t="88642" x="5043488" y="4240213"/>
          <p14:tracePt t="88658" x="5035550" y="4257675"/>
          <p14:tracePt t="88667" x="5027613" y="4265613"/>
          <p14:tracePt t="88698" x="5011738" y="4265613"/>
          <p14:tracePt t="88807" x="4994275" y="4273550"/>
          <p14:tracePt t="88820" x="4986338" y="4281488"/>
          <p14:tracePt t="88882" x="4978400" y="4281488"/>
          <p14:tracePt t="88890" x="4960938" y="4291013"/>
          <p14:tracePt t="88922" x="4953000" y="4291013"/>
          <p14:tracePt t="88936" x="4919663" y="4298950"/>
          <p14:tracePt t="88952" x="4903788" y="4314825"/>
          <p14:tracePt t="88969" x="4878388" y="4314825"/>
          <p14:tracePt t="88984" x="4870450" y="4314825"/>
          <p14:tracePt t="88987" x="4845050" y="4332288"/>
          <p14:tracePt t="88999" x="4837113" y="4348163"/>
          <p14:tracePt t="89002" x="4829175" y="4348163"/>
          <p14:tracePt t="89018" x="4803775" y="4356100"/>
          <p14:tracePt t="89041" x="4778375" y="4356100"/>
          <p14:tracePt t="89065" x="4770438" y="4356100"/>
          <p14:tracePt t="89085" x="4762500" y="4356100"/>
          <p14:tracePt t="89102" x="4729163" y="4365625"/>
          <p14:tracePt t="89117" x="4703763" y="4373563"/>
          <p14:tracePt t="89136" x="4695825" y="4389438"/>
          <p14:tracePt t="89170" x="4672013" y="4389438"/>
          <p14:tracePt t="89186" x="4662488" y="4389438"/>
          <p14:tracePt t="89217" x="4654550" y="4389438"/>
          <p14:tracePt t="89233" x="4646613" y="4389438"/>
          <p14:tracePt t="89244" x="4630738" y="4389438"/>
          <p14:tracePt t="89264" x="4621213" y="4389438"/>
          <p14:tracePt t="89298" x="4605338" y="4389438"/>
          <p14:tracePt t="89314" x="4597400" y="4389438"/>
          <p14:tracePt t="89337" x="4579938" y="4389438"/>
          <p14:tracePt t="89345" x="4572000" y="4381500"/>
          <p14:tracePt t="89378" x="4546600" y="4373563"/>
          <p14:tracePt t="89385" x="4530725" y="4373563"/>
          <p14:tracePt t="89404" x="4513263" y="4373563"/>
          <p14:tracePt t="89418" x="4489450" y="4365625"/>
          <p14:tracePt t="89435" x="4481513" y="4365625"/>
          <p14:tracePt t="89464" x="4464050" y="4356100"/>
          <p14:tracePt t="89485" x="4440238" y="4340225"/>
          <p14:tracePt t="89495" x="4422775" y="4322763"/>
          <p14:tracePt t="89505" x="4414838" y="4314825"/>
          <p14:tracePt t="89516" x="4406900" y="4306888"/>
          <p14:tracePt t="89533" x="4373563" y="4281488"/>
          <p14:tracePt t="89549" x="4356100" y="4273550"/>
          <p14:tracePt t="89566" x="4348163" y="4265613"/>
          <p14:tracePt t="89570" x="4348163" y="4257675"/>
          <p14:tracePt t="89582" x="4348163" y="4249738"/>
          <p14:tracePt t="89590" x="4348163" y="4240213"/>
          <p14:tracePt t="89594" x="4340225" y="4232275"/>
          <p14:tracePt t="89601" x="4306888" y="4183063"/>
          <p14:tracePt t="89615" x="4298950" y="4175125"/>
          <p14:tracePt t="89618" x="4291013" y="4165600"/>
          <p14:tracePt t="89632" x="4291013" y="4149725"/>
          <p14:tracePt t="89635" x="4291013" y="4141788"/>
          <p14:tracePt t="89651" x="4291013" y="4132263"/>
          <p14:tracePt t="89668" x="4291013" y="4124325"/>
          <p14:tracePt t="89704" x="4291013" y="4108450"/>
          <p14:tracePt t="89708" x="4291013" y="4090988"/>
          <p14:tracePt t="89722" x="4291013" y="4075113"/>
          <p14:tracePt t="89744" x="4314825" y="4033838"/>
          <p14:tracePt t="89749" x="4322763" y="3992563"/>
          <p14:tracePt t="89755" x="4322763" y="3984625"/>
          <p14:tracePt t="89768" x="4332288" y="3959225"/>
          <p14:tracePt t="89782" x="4332288" y="3917950"/>
          <p14:tracePt t="89788" x="4348163" y="3884613"/>
          <p14:tracePt t="89796" x="4373563" y="3843338"/>
          <p14:tracePt t="89816" x="4373563" y="3825875"/>
          <p14:tracePt t="89818" x="4381500" y="3802063"/>
          <p14:tracePt t="89833" x="4389438" y="3794125"/>
          <p14:tracePt t="89850" x="4414838" y="3760788"/>
          <p14:tracePt t="89866" x="4422775" y="3751263"/>
          <p14:tracePt t="89870" x="4456113" y="3735388"/>
          <p14:tracePt t="89883" x="4481513" y="3709988"/>
          <p14:tracePt t="89887" x="4505325" y="3686175"/>
          <p14:tracePt t="89890" x="4513263" y="3678238"/>
          <p14:tracePt t="89905" x="4530725" y="3668713"/>
          <p14:tracePt t="89914" x="4556125" y="3644900"/>
          <p14:tracePt t="89928" x="4597400" y="3627438"/>
          <p14:tracePt t="89931" x="4621213" y="3603625"/>
          <p14:tracePt t="89943" x="4662488" y="3578225"/>
          <p14:tracePt t="89946" x="4672013" y="3570288"/>
          <p14:tracePt t="89953" x="4679950" y="3560763"/>
          <p14:tracePt t="89961" x="4713288" y="3544888"/>
          <p14:tracePt t="89969" x="4721225" y="3529013"/>
          <p14:tracePt t="89985" x="4729163" y="3519488"/>
          <p14:tracePt t="89999" x="4737100" y="3519488"/>
          <p14:tracePt t="90023" x="4746625" y="3519488"/>
          <p14:tracePt t="90035" x="4762500" y="3519488"/>
          <p14:tracePt t="90051" x="4770438" y="3519488"/>
          <p14:tracePt t="90082" x="4845050" y="3519488"/>
          <p14:tracePt t="90092" x="4903788" y="3536950"/>
          <p14:tracePt t="90104" x="4919663" y="3552825"/>
          <p14:tracePt t="90114" x="4927600" y="3560763"/>
          <p14:tracePt t="90120" x="4953000" y="3570288"/>
          <p14:tracePt t="90129" x="4960938" y="3594100"/>
          <p14:tracePt t="90152" x="4994275" y="3619500"/>
          <p14:tracePt t="90155" x="4994275" y="3635375"/>
          <p14:tracePt t="90166" x="5019675" y="3668713"/>
          <p14:tracePt t="90170" x="5019675" y="3686175"/>
          <p14:tracePt t="90183" x="5027613" y="3727450"/>
          <p14:tracePt t="90187" x="5027613" y="3760788"/>
          <p14:tracePt t="90209" x="5035550" y="3802063"/>
          <p14:tracePt t="90211" x="5035550" y="3810000"/>
          <p14:tracePt t="90217" x="5035550" y="3817938"/>
          <p14:tracePt t="90267" x="5068888" y="3975100"/>
          <p14:tracePt t="90280" x="5068888" y="3992563"/>
          <p14:tracePt t="90282" x="5068888" y="4033838"/>
          <p14:tracePt t="90290" x="5068888" y="4041775"/>
          <p14:tracePt t="90299" x="5068888" y="4049713"/>
          <p14:tracePt t="90315" x="5068888" y="4083050"/>
          <p14:tracePt t="90332" x="5068888" y="4090988"/>
          <p14:tracePt t="90350" x="5068888" y="4116388"/>
          <p14:tracePt t="90354" x="5068888" y="4124325"/>
          <p14:tracePt t="90365" x="5068888" y="4132263"/>
          <p14:tracePt t="90382" x="5068888" y="4149725"/>
          <p14:tracePt t="90385" x="5068888" y="4165600"/>
          <p14:tracePt t="90405" x="5068888" y="4198938"/>
          <p14:tracePt t="90417" x="5060950" y="4232275"/>
          <p14:tracePt t="90433" x="5060950" y="4240213"/>
          <p14:tracePt t="90449" x="5060950" y="4249738"/>
          <p14:tracePt t="90468" x="5060950" y="4281488"/>
          <p14:tracePt t="90486" x="5060950" y="4291013"/>
          <p14:tracePt t="90506" x="5060950" y="4298950"/>
          <p14:tracePt t="90536" x="5043488" y="4332288"/>
          <p14:tracePt t="90602" x="5035550" y="4340225"/>
          <p14:tracePt t="90629" x="5019675" y="4348163"/>
          <p14:tracePt t="90667" x="5011738" y="4365625"/>
          <p14:tracePt t="90690" x="5002213" y="4373563"/>
          <p14:tracePt t="90700" x="4978400" y="4389438"/>
          <p14:tracePt t="90716" x="4968875" y="4397375"/>
          <p14:tracePt t="90736" x="4937125" y="4414838"/>
          <p14:tracePt t="90739" x="4911725" y="4440238"/>
          <p14:tracePt t="90778" x="4903788" y="4440238"/>
          <p14:tracePt t="90794" x="4870450" y="4448175"/>
          <p14:tracePt t="90849" x="4862513" y="4448175"/>
          <p14:tracePt t="90993" x="4852988" y="4448175"/>
          <p14:tracePt t="93434" x="4845050" y="4448175"/>
          <p14:tracePt t="93446" x="4845050" y="4440238"/>
          <p14:tracePt t="93455" x="4845050" y="4414838"/>
          <p14:tracePt t="93458" x="4845050" y="4406900"/>
          <p14:tracePt t="93475" x="4845050" y="4389438"/>
          <p14:tracePt t="93489" x="4845050" y="4356100"/>
          <p14:tracePt t="93508" x="4845050" y="4348163"/>
          <p14:tracePt t="93522" x="4845050" y="4340225"/>
          <p14:tracePt t="93525" x="4845050" y="4332288"/>
          <p14:tracePt t="93583" x="4845050" y="4306888"/>
          <p14:tracePt t="94041" x="4845050" y="4298950"/>
          <p14:tracePt t="94081" x="4852988" y="4291013"/>
          <p14:tracePt t="94106" x="4862513" y="4281488"/>
          <p14:tracePt t="94121" x="4862513" y="4257675"/>
          <p14:tracePt t="94132" x="4862513" y="4249738"/>
          <p14:tracePt t="94148" x="4862513" y="4240213"/>
          <p14:tracePt t="94162" x="4862513" y="4232275"/>
          <p14:tracePt t="95008" x="4862513" y="4216400"/>
          <p14:tracePt t="95011" x="4862513" y="4191000"/>
          <p14:tracePt t="95020" x="4862513" y="4183063"/>
          <p14:tracePt t="95026" x="4862513" y="4149725"/>
          <p14:tracePt t="95040" x="4862513" y="4124325"/>
          <p14:tracePt t="95043" x="4862513" y="4108450"/>
          <p14:tracePt t="95058" x="4862513" y="4100513"/>
          <p14:tracePt t="95083" x="4862513" y="4059238"/>
          <p14:tracePt t="95091" x="4862513" y="4041775"/>
          <p14:tracePt t="95099" x="4862513" y="4033838"/>
          <p14:tracePt t="95109" x="4862513" y="4000500"/>
          <p14:tracePt t="95129" x="4870450" y="3951288"/>
          <p14:tracePt t="95162" x="4870450" y="3900488"/>
          <p14:tracePt t="95169" x="4870450" y="3876675"/>
          <p14:tracePt t="95177" x="4870450" y="3843338"/>
          <p14:tracePt t="95195" x="4870450" y="3784600"/>
          <p14:tracePt t="95212" x="4870450" y="3727450"/>
          <p14:tracePt t="95224" x="4870450" y="3719513"/>
          <p14:tracePt t="95226" x="4878388" y="3709988"/>
          <p14:tracePt t="95244" x="4878388" y="3694113"/>
          <p14:tracePt t="95257" x="4878388" y="3686175"/>
          <p14:tracePt t="95300" x="4878388" y="3611563"/>
          <p14:tracePt t="95311" x="4878388" y="3594100"/>
          <p14:tracePt t="95325" x="4878388" y="3578225"/>
          <p14:tracePt t="95339" x="4878388" y="3560763"/>
          <p14:tracePt t="95411" x="4894263" y="3552825"/>
          <p14:tracePt t="95428" x="4894263" y="3544888"/>
          <p14:tracePt t="95456" x="4894263" y="3519488"/>
          <p14:tracePt t="95466" x="4911725" y="3495675"/>
          <p14:tracePt t="95484" x="4919663" y="3436938"/>
          <p14:tracePt t="95494" x="4919663" y="3429000"/>
          <p14:tracePt t="95504" x="4919663" y="3403600"/>
          <p14:tracePt t="95513" x="4919663" y="3379788"/>
          <p14:tracePt t="95531" x="4919663" y="3370263"/>
          <p14:tracePt t="96108" x="4937125" y="3362325"/>
          <p14:tracePt t="96689" x="4927600" y="3362325"/>
          <p14:tracePt t="96699" x="4919663" y="3362325"/>
          <p14:tracePt t="96716" x="4903788" y="3362325"/>
          <p14:tracePt t="96727" x="4878388" y="3362325"/>
          <p14:tracePt t="96731" x="4862513" y="3362325"/>
          <p14:tracePt t="96738" x="4837113" y="3370263"/>
          <p14:tracePt t="96750" x="4829175" y="3370263"/>
          <p14:tracePt t="96760" x="4821238" y="3370263"/>
          <p14:tracePt t="96762" x="4795838" y="3387725"/>
          <p14:tracePt t="96786" x="4778375" y="3387725"/>
          <p14:tracePt t="96795" x="4762500" y="3387725"/>
          <p14:tracePt t="96813" x="4754563" y="3387725"/>
          <p14:tracePt t="96828" x="4737100" y="3387725"/>
          <p14:tracePt t="96830" x="4713288" y="3387725"/>
          <p14:tracePt t="96845" x="4695825" y="3395663"/>
          <p14:tracePt t="96881" x="4672013" y="3395663"/>
          <p14:tracePt t="96888" x="4662488" y="3395663"/>
          <p14:tracePt t="96897" x="4654550" y="3395663"/>
          <p14:tracePt t="96910" x="4646613" y="3395663"/>
          <p14:tracePt t="96912" x="4621213" y="3395663"/>
          <p14:tracePt t="96927" x="4613275" y="3395663"/>
          <p14:tracePt t="96953" x="4605338" y="3395663"/>
          <p14:tracePt t="96970" x="4597400" y="3395663"/>
          <p14:tracePt t="96977" x="4572000" y="3395663"/>
          <p14:tracePt t="96994" x="4556125" y="3379788"/>
          <p14:tracePt t="97026" x="4471988" y="3321050"/>
          <p14:tracePt t="97043" x="4456113" y="3313113"/>
          <p14:tracePt t="97102" x="4456113" y="3279775"/>
          <p14:tracePt t="97108" x="4456113" y="3271838"/>
          <p14:tracePt t="97128" x="4430713" y="3213100"/>
          <p14:tracePt t="97130" x="4414838" y="3138488"/>
          <p14:tracePt t="97144" x="4389438" y="3106738"/>
          <p14:tracePt t="97146" x="4381500" y="3081338"/>
          <p14:tracePt t="97161" x="4381500" y="3063875"/>
          <p14:tracePt t="97180" x="4381500" y="3048000"/>
          <p14:tracePt t="97196" x="4381500" y="3022600"/>
          <p14:tracePt t="97212" x="4381500" y="3014663"/>
          <p14:tracePt t="97227" x="4381500" y="2998788"/>
          <p14:tracePt t="97228" x="4381500" y="2989263"/>
          <p14:tracePt t="97243" x="4381500" y="2965450"/>
          <p14:tracePt t="97260" x="4389438" y="2932113"/>
          <p14:tracePt t="97276" x="4440238" y="2898775"/>
          <p14:tracePt t="97294" x="4481513" y="2865438"/>
          <p14:tracePt t="97296" x="4522788" y="2849563"/>
          <p14:tracePt t="97305" x="4556125" y="2841625"/>
          <p14:tracePt t="97314" x="4579938" y="2816225"/>
          <p14:tracePt t="97328" x="4587875" y="2808288"/>
          <p14:tracePt t="97329" x="4621213" y="2798763"/>
          <p14:tracePt t="97344" x="4638675" y="2767013"/>
          <p14:tracePt t="97360" x="4662488" y="2741613"/>
          <p14:tracePt t="97391" x="4695825" y="2692400"/>
          <p14:tracePt t="97393" x="4703763" y="2692400"/>
          <p14:tracePt t="97401" x="4713288" y="2682875"/>
          <p14:tracePt t="97412" x="4729163" y="2682875"/>
          <p14:tracePt t="97428" x="4770438" y="2682875"/>
          <p14:tracePt t="97447" x="4803775" y="2641600"/>
          <p14:tracePt t="97460" x="4829175" y="2633663"/>
          <p14:tracePt t="97505" x="4845050" y="2633663"/>
          <p14:tracePt t="97521" x="4852988" y="2651125"/>
          <p14:tracePt t="97529" x="4862513" y="2682875"/>
          <p14:tracePt t="97543" x="4870450" y="2692400"/>
          <p14:tracePt t="97547" x="4870450" y="2716213"/>
          <p14:tracePt t="97560" x="4886325" y="2749550"/>
          <p14:tracePt t="97565" x="4886325" y="2774950"/>
          <p14:tracePt t="97582" x="4894263" y="2841625"/>
          <p14:tracePt t="97592" x="4894263" y="2890838"/>
          <p14:tracePt t="97622" x="4911725" y="2998788"/>
          <p14:tracePt t="97630" x="4911725" y="3006725"/>
          <p14:tracePt t="97638" x="4911725" y="3040063"/>
          <p14:tracePt t="97649" x="4911725" y="3055938"/>
          <p14:tracePt t="97659" x="4911725" y="3063875"/>
          <p14:tracePt t="97677" x="4911725" y="3106738"/>
          <p14:tracePt t="97694" x="4911725" y="3138488"/>
          <p14:tracePt t="97697" x="4903788" y="3155950"/>
          <p14:tracePt t="97711" x="4903788" y="3163888"/>
          <p14:tracePt t="97714" x="4894263" y="3197225"/>
          <p14:tracePt t="97726" x="4886325" y="3213100"/>
          <p14:tracePt t="97744" x="4878388" y="3230563"/>
          <p14:tracePt t="97745" x="4878388" y="3238500"/>
          <p14:tracePt t="97761" x="4862513" y="3263900"/>
          <p14:tracePt t="97793" x="4852988" y="3279775"/>
          <p14:tracePt t="97801" x="4829175" y="3297238"/>
          <p14:tracePt t="97826" x="4821238" y="3321050"/>
          <p14:tracePt t="97849" x="4811713" y="3328988"/>
          <p14:tracePt t="97857" x="4803775" y="3338513"/>
          <p14:tracePt t="97877" x="4787900" y="3354388"/>
          <p14:tracePt t="97882" x="4778375" y="3354388"/>
          <p14:tracePt t="97897" x="4770438" y="3362325"/>
          <p14:tracePt t="97918" x="4762500" y="3362325"/>
          <p14:tracePt t="97943" x="4746625" y="3362325"/>
          <p14:tracePt t="97948" x="4737100" y="3379788"/>
          <p14:tracePt t="97969" x="4721225" y="3387725"/>
          <p14:tracePt t="97977" x="4713288" y="3387725"/>
          <p14:tracePt t="97995" x="4679950" y="3403600"/>
          <p14:tracePt t="98010" x="4662488" y="3403600"/>
          <p14:tracePt t="98027" x="4646613" y="3403600"/>
          <p14:tracePt t="98043" x="4630738" y="3403600"/>
          <p14:tracePt t="98060" x="4613275" y="3403600"/>
          <p14:tracePt t="98069" x="4579938" y="3403600"/>
          <p14:tracePt t="98077" x="4572000" y="3403600"/>
          <p14:tracePt t="98094" x="4530725" y="3403600"/>
          <p14:tracePt t="98100" x="4522788" y="3403600"/>
          <p14:tracePt t="98110" x="4513263" y="3403600"/>
          <p14:tracePt t="98131" x="4481513" y="3403600"/>
          <p14:tracePt t="98139" x="4471988" y="3403600"/>
          <p14:tracePt t="98147" x="4464050" y="3403600"/>
          <p14:tracePt t="98152" x="4430713" y="3403600"/>
          <p14:tracePt t="98162" x="4422775" y="3403600"/>
          <p14:tracePt t="98178" x="4406900" y="3403600"/>
          <p14:tracePt t="98194" x="4389438" y="3403600"/>
          <p14:tracePt t="98213" x="4381500" y="3395663"/>
          <p14:tracePt t="98227" x="4373563" y="3387725"/>
          <p14:tracePt t="98229" x="4365625" y="3387725"/>
          <p14:tracePt t="98244" x="4322763" y="3370263"/>
          <p14:tracePt t="98260" x="4306888" y="3354388"/>
          <p14:tracePt t="98281" x="4298950" y="3346450"/>
          <p14:tracePt t="98286" x="4281488" y="3313113"/>
          <p14:tracePt t="98321" x="4281488" y="3305175"/>
          <p14:tracePt t="98346" x="4265613" y="3287713"/>
          <p14:tracePt t="98361" x="4265613" y="3271838"/>
          <p14:tracePt t="98378" x="4257675" y="3263900"/>
          <p14:tracePt t="98392" x="4257675" y="3254375"/>
          <p14:tracePt t="98424" x="4232275" y="3205163"/>
          <p14:tracePt t="98427" x="4232275" y="3189288"/>
          <p14:tracePt t="98444" x="4232275" y="3163888"/>
          <p14:tracePt t="98463" x="4232275" y="3155950"/>
          <p14:tracePt t="98466" x="4232275" y="3148013"/>
          <p14:tracePt t="98481" x="4232275" y="3122613"/>
          <p14:tracePt t="98497" x="4232275" y="3114675"/>
          <p14:tracePt t="98510" x="4232275" y="3106738"/>
          <p14:tracePt t="98513" x="4232275" y="3097213"/>
          <p14:tracePt t="98529" x="4232275" y="3073400"/>
          <p14:tracePt t="98543" x="4232275" y="3063875"/>
          <p14:tracePt t="98546" x="4240213" y="3055938"/>
          <p14:tracePt t="98571" x="4249738" y="3048000"/>
          <p14:tracePt t="98578" x="4273550" y="3022600"/>
          <p14:tracePt t="98595" x="4298950" y="2998788"/>
          <p14:tracePt t="98612" x="4306888" y="2989263"/>
          <p14:tracePt t="98619" x="4348163" y="2947988"/>
          <p14:tracePt t="98652" x="4365625" y="2932113"/>
          <p14:tracePt t="98676" x="4397375" y="2916238"/>
          <p14:tracePt t="98684" x="4406900" y="2898775"/>
          <p14:tracePt t="98697" x="4440238" y="2882900"/>
          <p14:tracePt t="98712" x="4464050" y="2865438"/>
          <p14:tracePt t="98727" x="4471988" y="2857500"/>
          <p14:tracePt t="98729" x="4489450" y="2849563"/>
          <p14:tracePt t="98743" x="4497388" y="2841625"/>
          <p14:tracePt t="98763" x="4522788" y="2832100"/>
          <p14:tracePt t="98776" x="4556125" y="2808288"/>
          <p14:tracePt t="98817" x="4613275" y="2808288"/>
          <p14:tracePt t="98864" x="4630738" y="2808288"/>
          <p14:tracePt t="98874" x="4638675" y="2808288"/>
          <p14:tracePt t="98882" x="4662488" y="2808288"/>
          <p14:tracePt t="98892" x="4679950" y="2808288"/>
          <p14:tracePt t="98910" x="4713288" y="2808288"/>
          <p14:tracePt t="98926" x="4713288" y="2816225"/>
          <p14:tracePt t="98932" x="4721225" y="2832100"/>
          <p14:tracePt t="98945" x="4721225" y="2857500"/>
          <p14:tracePt t="98960" x="4721225" y="2890838"/>
          <p14:tracePt t="98963" x="4737100" y="2906713"/>
          <p14:tracePt t="98993" x="4754563" y="2998788"/>
          <p14:tracePt t="99003" x="4754563" y="3032125"/>
          <p14:tracePt t="99011" x="4770438" y="3081338"/>
          <p14:tracePt t="99023" x="4770438" y="3122613"/>
          <p14:tracePt t="99034" x="4778375" y="3222625"/>
          <p14:tracePt t="99052" x="4811713" y="3313113"/>
          <p14:tracePt t="99058" x="4811713" y="3338513"/>
          <p14:tracePt t="99077" x="4821238" y="3362325"/>
          <p14:tracePt t="99093" x="4821238" y="3370263"/>
          <p14:tracePt t="99111" x="4821238" y="3387725"/>
          <p14:tracePt t="99128" x="4821238" y="3395663"/>
          <p14:tracePt t="99143" x="4821238" y="3413125"/>
          <p14:tracePt t="99160" x="4821238" y="3421063"/>
          <p14:tracePt t="99185" x="4821238" y="3429000"/>
          <p14:tracePt t="99433" x="4821238" y="3436938"/>
          <p14:tracePt t="99617" x="4821238" y="3462338"/>
          <p14:tracePt t="99627" x="4821238" y="3470275"/>
          <p14:tracePt t="99646" x="4829175" y="3503613"/>
          <p14:tracePt t="99652" x="4829175" y="3511550"/>
          <p14:tracePt t="99657" x="4837113" y="3519488"/>
          <p14:tracePt t="99681" x="4845050" y="3529013"/>
          <p14:tracePt t="99689" x="4852988" y="3536950"/>
          <p14:tracePt t="99706" x="4878388" y="3560763"/>
          <p14:tracePt t="99712" x="4927600" y="3586163"/>
          <p14:tracePt t="99727" x="4953000" y="3594100"/>
          <p14:tracePt t="99732" x="4978400" y="3611563"/>
          <p14:tracePt t="99744" x="4994275" y="3611563"/>
          <p14:tracePt t="99748" x="5035550" y="3644900"/>
          <p14:tracePt t="99760" x="5043488" y="3644900"/>
          <p14:tracePt t="99785" x="5076825" y="3644900"/>
          <p14:tracePt t="99792" x="5110163" y="3644900"/>
          <p14:tracePt t="99803" x="5210175" y="3660775"/>
          <p14:tracePt t="99818" x="5300663" y="3694113"/>
          <p14:tracePt t="99828" x="5367338" y="3709988"/>
          <p14:tracePt t="99845" x="5457825" y="3719513"/>
          <p14:tracePt t="99869" x="5483225" y="3735388"/>
          <p14:tracePt t="99890" x="5499100" y="3743325"/>
          <p14:tracePt t="99961" x="5499100" y="3751263"/>
          <p14:tracePt t="99970" x="5516563" y="3776663"/>
          <p14:tracePt t="99978" x="5516563" y="3794125"/>
          <p14:tracePt t="99994" x="5540375" y="3835400"/>
          <p14:tracePt t="99996" x="5540375" y="3851275"/>
          <p14:tracePt t="100010" x="5549900" y="3859213"/>
          <p14:tracePt t="100019" x="5583238" y="3892550"/>
          <p14:tracePt t="100031" x="5583238" y="3900488"/>
          <p14:tracePt t="100034" x="5583238" y="3910013"/>
          <p14:tracePt t="100065" x="5583238" y="3917950"/>
          <p14:tracePt t="100081" x="5583238" y="3933825"/>
          <p14:tracePt t="100098" x="5583238" y="3951288"/>
          <p14:tracePt t="100121" x="5583238" y="3959225"/>
          <p14:tracePt t="100128" x="5583238" y="3967163"/>
          <p14:tracePt t="100145" x="5583238" y="4000500"/>
          <p14:tracePt t="100161" x="5583238" y="4008438"/>
          <p14:tracePt t="100187" x="5583238" y="4016375"/>
          <p14:tracePt t="100195" x="5583238" y="4025900"/>
          <p14:tracePt t="100209" x="5583238" y="4049713"/>
          <p14:tracePt t="100429" x="5583238" y="4059238"/>
          <p14:tracePt t="100435" x="5573713" y="4067175"/>
          <p14:tracePt t="100454" x="5573713" y="4075113"/>
          <p14:tracePt t="100465" x="5565775" y="4083050"/>
          <p14:tracePt t="100476" x="5565775" y="4090988"/>
          <p14:tracePt t="100969" x="5565775" y="4108450"/>
          <p14:tracePt t="101025" x="5565775" y="4116388"/>
          <p14:tracePt t="101051" x="5565775" y="4124325"/>
          <p14:tracePt t="101084" x="5565775" y="4141788"/>
          <p14:tracePt t="101108" x="5565775" y="4149725"/>
          <p14:tracePt t="101133" x="5565775" y="4157663"/>
          <p14:tracePt t="101328" x="5565775" y="4175125"/>
          <p14:tracePt t="101378" x="5549900" y="4206875"/>
          <p14:tracePt t="101393" x="5540375" y="4224338"/>
          <p14:tracePt t="101401" x="5532438" y="4232275"/>
          <p14:tracePt t="101426" x="5524500" y="4249738"/>
          <p14:tracePt t="101461" x="5516563" y="4257675"/>
          <p14:tracePt t="101540" x="5499100" y="4265613"/>
          <p14:tracePt t="101609" x="5483225" y="4265613"/>
          <p14:tracePt t="101641" x="5457825" y="4249738"/>
          <p14:tracePt t="101650" x="5449888" y="4240213"/>
          <p14:tracePt t="101659" x="5424488" y="4224338"/>
          <p14:tracePt t="101673" x="5416550" y="4206875"/>
          <p14:tracePt t="101676" x="5408613" y="4198938"/>
          <p14:tracePt t="101691" x="5408613" y="4191000"/>
          <p14:tracePt t="101706" x="5400675" y="4175125"/>
          <p14:tracePt t="101724" x="5400675" y="4149725"/>
          <p14:tracePt t="101741" x="5400675" y="4124325"/>
          <p14:tracePt t="101757" x="5375275" y="4075113"/>
          <p14:tracePt t="101763" x="5367338" y="4059238"/>
          <p14:tracePt t="101773" x="5367338" y="4033838"/>
          <p14:tracePt t="101779" x="5367338" y="4016375"/>
          <p14:tracePt t="101793" x="5367338" y="4000500"/>
          <p14:tracePt t="101822" x="5367338" y="3992563"/>
          <p14:tracePt t="101838" x="5367338" y="3984625"/>
          <p14:tracePt t="101866" x="5367338" y="3967163"/>
          <p14:tracePt t="101882" x="5367338" y="3959225"/>
          <p14:tracePt t="101892" x="5367338" y="3941763"/>
          <p14:tracePt t="101909" x="5367338" y="3933825"/>
          <p14:tracePt t="101925" x="5367338" y="3917950"/>
          <p14:tracePt t="101942" x="5367338" y="3910013"/>
          <p14:tracePt t="101959" x="5367338" y="3884613"/>
          <p14:tracePt t="102000" x="5383213" y="3868738"/>
          <p14:tracePt t="102011" x="5383213" y="3851275"/>
          <p14:tracePt t="102034" x="5383213" y="3843338"/>
          <p14:tracePt t="102050" x="5383213" y="3835400"/>
          <p14:tracePt t="102062" x="5383213" y="3817938"/>
          <p14:tracePt t="102065" x="5383213" y="3810000"/>
          <p14:tracePt t="102083" x="5383213" y="3794125"/>
          <p14:tracePt t="102105" x="5383213" y="3784600"/>
          <p14:tracePt t="102117" x="5383213" y="3768725"/>
          <p14:tracePt t="102163" x="5383213" y="3709988"/>
          <p14:tracePt t="102172" x="5383213" y="3702050"/>
          <p14:tracePt t="102179" x="5383213" y="3694113"/>
          <p14:tracePt t="102190" x="5392738" y="3686175"/>
          <p14:tracePt t="102207" x="5392738" y="3668713"/>
          <p14:tracePt t="102210" x="5392738" y="3660775"/>
          <p14:tracePt t="102227" x="5400675" y="3652838"/>
          <p14:tracePt t="102243" x="5416550" y="3644900"/>
          <p14:tracePt t="102261" x="5441950" y="3627438"/>
          <p14:tracePt t="102296" x="5457825" y="3611563"/>
          <p14:tracePt t="102325" x="5491163" y="3578225"/>
          <p14:tracePt t="102353" x="5508625" y="3570288"/>
          <p14:tracePt t="102370" x="5516563" y="3552825"/>
          <p14:tracePt t="102390" x="5524500" y="3544888"/>
          <p14:tracePt t="102411" x="5532438" y="3536950"/>
          <p14:tracePt t="102442" x="5540375" y="3536950"/>
          <p14:tracePt t="102457" x="5573713" y="3536950"/>
          <p14:tracePt t="102472" x="5583238" y="3536950"/>
          <p14:tracePt t="102492" x="5591175" y="3529013"/>
          <p14:tracePt t="102500" x="5614988" y="3529013"/>
          <p14:tracePt t="102523" x="5632450" y="3529013"/>
          <p14:tracePt t="102532" x="5640388" y="3529013"/>
          <p14:tracePt t="102540" x="5665788" y="3529013"/>
          <p14:tracePt t="102558" x="5707063" y="3529013"/>
          <p14:tracePt t="102561" x="5722938" y="3529013"/>
          <p14:tracePt t="102572" x="5748338" y="3529013"/>
          <p14:tracePt t="102591" x="5781675" y="3529013"/>
          <p14:tracePt t="102596" x="5789613" y="3529013"/>
          <p14:tracePt t="102607" x="5805488" y="3529013"/>
          <p14:tracePt t="102623" x="5856288" y="3529013"/>
          <p14:tracePt t="102636" x="5938838" y="3536950"/>
          <p14:tracePt t="102649" x="5980113" y="3560763"/>
          <p14:tracePt t="102667" x="6080125" y="3586163"/>
          <p14:tracePt t="102682" x="6145213" y="3594100"/>
          <p14:tracePt t="102706" x="6154738" y="3594100"/>
          <p14:tracePt t="102713" x="6170613" y="3603625"/>
          <p14:tracePt t="102757" x="6186488" y="3635375"/>
          <p14:tracePt t="102763" x="6211888" y="3644900"/>
          <p14:tracePt t="102778" x="6237288" y="3668713"/>
          <p14:tracePt t="102792" x="6253163" y="3686175"/>
          <p14:tracePt t="102795" x="6270625" y="3694113"/>
          <p14:tracePt t="102810" x="6294438" y="3702050"/>
          <p14:tracePt t="102824" x="6294438" y="3709988"/>
          <p14:tracePt t="102840" x="6302375" y="3719513"/>
          <p14:tracePt t="102842" x="6311900" y="3727450"/>
          <p14:tracePt t="102858" x="6327775" y="3743325"/>
          <p14:tracePt t="102873" x="6361113" y="3776663"/>
          <p14:tracePt t="102877" x="6369050" y="3784600"/>
          <p14:tracePt t="102894" x="6376988" y="3794125"/>
          <p14:tracePt t="102897" x="6394450" y="3810000"/>
          <p14:tracePt t="102909" x="6394450" y="3825875"/>
          <p14:tracePt t="102946" x="6427788" y="3892550"/>
          <p14:tracePt t="102955" x="6427788" y="3910013"/>
          <p14:tracePt t="102964" x="6451600" y="3933825"/>
          <p14:tracePt t="102981" x="6461125" y="3941763"/>
          <p14:tracePt t="102994" x="6484938" y="3975100"/>
          <p14:tracePt t="103005" x="6484938" y="3992563"/>
          <p14:tracePt t="103011" x="6484938" y="4016375"/>
          <p14:tracePt t="103028" x="6484938" y="4090988"/>
          <p14:tracePt t="103040" x="6484938" y="4100513"/>
          <p14:tracePt t="103042" x="6484938" y="4108450"/>
          <p14:tracePt t="103058" x="6484938" y="4141788"/>
          <p14:tracePt t="103075" x="6484938" y="4149725"/>
          <p14:tracePt t="103091" x="6484938" y="4157663"/>
          <p14:tracePt t="103106" x="6484938" y="4175125"/>
          <p14:tracePt t="103108" x="6484938" y="4191000"/>
          <p14:tracePt t="103141" x="6477000" y="4224338"/>
          <p14:tracePt t="103151" x="6461125" y="4249738"/>
          <p14:tracePt t="103173" x="6443663" y="4257675"/>
          <p14:tracePt t="103182" x="6435725" y="4257675"/>
          <p14:tracePt t="103193" x="6418263" y="4257675"/>
          <p14:tracePt t="103209" x="6394450" y="4273550"/>
          <p14:tracePt t="103225" x="6353175" y="4291013"/>
          <p14:tracePt t="103242" x="6327775" y="4291013"/>
          <p14:tracePt t="103244" x="6294438" y="4291013"/>
          <p14:tracePt t="103258" x="6219825" y="4306888"/>
          <p14:tracePt t="103274" x="6211888" y="4306888"/>
          <p14:tracePt t="103276" x="6178550" y="4314825"/>
          <p14:tracePt t="103296" x="6170613" y="4314825"/>
          <p14:tracePt t="103312" x="6137275" y="4314825"/>
          <p14:tracePt t="103339" x="6062663" y="4298950"/>
          <p14:tracePt t="103351" x="6013450" y="4291013"/>
          <p14:tracePt t="103354" x="6005513" y="4291013"/>
          <p14:tracePt t="103361" x="5972175" y="4291013"/>
          <p14:tracePt t="103373" x="5964238" y="4291013"/>
          <p14:tracePt t="103390" x="5938838" y="4273550"/>
          <p14:tracePt t="103394" x="5930900" y="4273550"/>
          <p14:tracePt t="103401" x="5913438" y="4273550"/>
          <p14:tracePt t="103409" x="5897563" y="4273550"/>
          <p14:tracePt t="103423" x="5864225" y="4265613"/>
          <p14:tracePt t="103456" x="5789613" y="4216400"/>
          <p14:tracePt t="103462" x="5756275" y="4183063"/>
          <p14:tracePt t="103483" x="5689600" y="4149725"/>
          <p14:tracePt t="103492" x="5673725" y="4124325"/>
          <p14:tracePt t="103499" x="5665788" y="4116388"/>
          <p14:tracePt t="103530" x="5656263" y="4108450"/>
          <p14:tracePt t="103538" x="5648325" y="4108450"/>
          <p14:tracePt t="103561" x="5640388" y="4100513"/>
          <p14:tracePt t="103578" x="5632450" y="4083050"/>
          <p14:tracePt t="103587" x="5614988" y="4075113"/>
          <p14:tracePt t="103593" x="5599113" y="4059238"/>
          <p14:tracePt t="103610" x="5573713" y="4041775"/>
          <p14:tracePt t="103640" x="5573713" y="4025900"/>
          <p14:tracePt t="103649" x="5573713" y="4016375"/>
          <p14:tracePt t="103657" x="5573713" y="4008438"/>
          <p14:tracePt t="103673" x="5573713" y="3984625"/>
          <p14:tracePt t="103675" x="5573713" y="3975100"/>
          <p14:tracePt t="103691" x="5573713" y="3959225"/>
          <p14:tracePt t="103707" x="5573713" y="3941763"/>
          <p14:tracePt t="103709" x="5573713" y="3917950"/>
          <p14:tracePt t="103723" x="5573713" y="3910013"/>
          <p14:tracePt t="103746" x="5573713" y="3868738"/>
          <p14:tracePt t="103763" x="5573713" y="3851275"/>
          <p14:tracePt t="103777" x="5573713" y="3825875"/>
          <p14:tracePt t="103784" x="5583238" y="3817938"/>
          <p14:tracePt t="103803" x="5583238" y="3794125"/>
          <p14:tracePt t="103811" x="5599113" y="3784600"/>
          <p14:tracePt t="103824" x="5599113" y="3776663"/>
          <p14:tracePt t="103826" x="5607050" y="3751263"/>
          <p14:tracePt t="103839" x="5607050" y="3743325"/>
          <p14:tracePt t="103842" x="5624513" y="3719513"/>
          <p14:tracePt t="103856" x="5640388" y="3709988"/>
          <p14:tracePt t="103875" x="5640388" y="3694113"/>
          <p14:tracePt t="103925" x="5648325" y="366871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78562" y="2146854"/>
            <a:ext cx="8624138" cy="3558483"/>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a:xfrm>
            <a:off x="1759497" y="1359956"/>
            <a:ext cx="4986683" cy="562145"/>
          </a:xfrm>
        </p:spPr>
        <p:txBody>
          <a:bodyPr anchor="t">
            <a:normAutofit/>
          </a:bodyPr>
          <a:lstStyle/>
          <a:p>
            <a:pPr algn="ctr">
              <a:lnSpc>
                <a:spcPct val="100000"/>
              </a:lnSpc>
            </a:pPr>
            <a:r>
              <a:rPr lang="en-US" altLang="ja-JP" sz="2800" b="1"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歩行者・自転車動線計画</a:t>
            </a:r>
            <a:r>
              <a:rPr lang="en-US" altLang="ja-JP" sz="2800" b="1" dirty="0">
                <a:latin typeface="メイリオ" panose="020B0604030504040204" pitchFamily="50" charset="-128"/>
                <a:ea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endParaRPr>
          </a:p>
        </p:txBody>
      </p:sp>
      <p:sp>
        <p:nvSpPr>
          <p:cNvPr id="5" name="コンテンツ プレースホルダー 2"/>
          <p:cNvSpPr>
            <a:spLocks noGrp="1"/>
          </p:cNvSpPr>
          <p:nvPr>
            <p:ph idx="1"/>
          </p:nvPr>
        </p:nvSpPr>
        <p:spPr>
          <a:xfrm>
            <a:off x="376519" y="2276033"/>
            <a:ext cx="8472206" cy="3258239"/>
          </a:xfrm>
        </p:spPr>
        <p:txBody>
          <a:bodyPr>
            <a:normAutofit/>
          </a:bodyPr>
          <a:lstStyle/>
          <a:p>
            <a:pPr>
              <a:lnSpc>
                <a:spcPct val="100000"/>
              </a:lnSpc>
            </a:pPr>
            <a:r>
              <a:rPr lang="ja-JP" altLang="en-US" sz="1800" dirty="0">
                <a:latin typeface="メイリオ" panose="020B0604030504040204" pitchFamily="50" charset="-128"/>
                <a:ea typeface="メイリオ" panose="020B0604030504040204" pitchFamily="50" charset="-128"/>
              </a:rPr>
              <a:t>２階（デッキ）レベルを歩行者の基本動線とし、</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地区内の施設間の回遊性の向上を図る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公共交通へのアクセス動線の機能向上を図るため、立体的かつ重層的に歩行者動線を設け、縦動線も充実</a:t>
            </a:r>
            <a:endParaRPr lang="ja-JP" altLang="en-US" sz="18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地区内及び地区の内外を結ぶ歩行者動線の拡充</a:t>
            </a:r>
          </a:p>
          <a:p>
            <a:pPr>
              <a:lnSpc>
                <a:spcPct val="100000"/>
              </a:lnSpc>
            </a:pPr>
            <a:r>
              <a:rPr lang="ja-JP" altLang="en-US" sz="1800" dirty="0">
                <a:latin typeface="メイリオ" panose="020B0604030504040204" pitchFamily="50" charset="-128"/>
                <a:ea typeface="メイリオ" panose="020B0604030504040204" pitchFamily="50" charset="-128"/>
              </a:rPr>
              <a:t>商業施設等の再整備と一体となった、連続的で利便性の高い快適な歩行者ネットワークを形成</a:t>
            </a:r>
          </a:p>
          <a:p>
            <a:pPr>
              <a:lnSpc>
                <a:spcPct val="100000"/>
              </a:lnSpc>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公共交通機関間の乗継利便性を改善</a:t>
            </a:r>
            <a:endParaRPr lang="ja-JP" altLang="en-US" sz="1800" dirty="0">
              <a:latin typeface="メイリオ" panose="020B0604030504040204" pitchFamily="50" charset="-128"/>
              <a:ea typeface="メイリオ" panose="020B0604030504040204" pitchFamily="50" charset="-128"/>
            </a:endParaRPr>
          </a:p>
          <a:p>
            <a:pPr>
              <a:lnSpc>
                <a:spcPct val="100000"/>
              </a:lnSpc>
            </a:pPr>
            <a:r>
              <a:rPr lang="ja-JP" altLang="en-US" sz="1800" dirty="0">
                <a:latin typeface="メイリオ" panose="020B0604030504040204" pitchFamily="50" charset="-128"/>
                <a:ea typeface="メイリオ" panose="020B0604030504040204" pitchFamily="50" charset="-128"/>
              </a:rPr>
              <a:t>地区内外を結ぶ自転車通行空間を確保し、自転車交通の安全性や利便性を向上</a:t>
            </a:r>
            <a:endParaRPr lang="ja-JP" altLang="en-US" sz="1400" dirty="0">
              <a:solidFill>
                <a:srgbClr val="0070C0"/>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9286BD1D-5B9E-E881-5506-478421AA433D}"/>
              </a:ext>
            </a:extLst>
          </p:cNvPr>
          <p:cNvSpPr>
            <a:spLocks noGrp="1"/>
          </p:cNvSpPr>
          <p:nvPr>
            <p:ph type="sldNum" sz="quarter" idx="12"/>
          </p:nvPr>
        </p:nvSpPr>
        <p:spPr/>
        <p:txBody>
          <a:bodyPr/>
          <a:lstStyle/>
          <a:p>
            <a:fld id="{C78F2D1F-20F6-49FC-9198-62F80DEE6B28}" type="slidenum">
              <a:rPr kumimoji="1" lang="ja-JP" altLang="en-US" smtClean="0"/>
              <a:t>27</a:t>
            </a:fld>
            <a:endParaRPr kumimoji="1" lang="ja-JP" altLang="en-US"/>
          </a:p>
        </p:txBody>
      </p:sp>
      <p:sp>
        <p:nvSpPr>
          <p:cNvPr id="4" name="タイトル 6">
            <a:extLst>
              <a:ext uri="{FF2B5EF4-FFF2-40B4-BE49-F238E27FC236}">
                <a16:creationId xmlns:a16="http://schemas.microsoft.com/office/drawing/2014/main" id="{BBA9DE5B-1027-AC06-0F1C-D2F43B3E6018}"/>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第４章　官民協働による千里中央地区の再整備</a:t>
            </a:r>
          </a:p>
        </p:txBody>
      </p:sp>
      <p:cxnSp>
        <p:nvCxnSpPr>
          <p:cNvPr id="8" name="直線コネクタ 7">
            <a:extLst>
              <a:ext uri="{FF2B5EF4-FFF2-40B4-BE49-F238E27FC236}">
                <a16:creationId xmlns:a16="http://schemas.microsoft.com/office/drawing/2014/main" id="{D3129942-ED53-36AA-9B03-5353B9F012E1}"/>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22" name="オーディオ 21">
            <a:hlinkClick r:id="" action="ppaction://media"/>
            <a:extLst>
              <a:ext uri="{FF2B5EF4-FFF2-40B4-BE49-F238E27FC236}">
                <a16:creationId xmlns:a16="http://schemas.microsoft.com/office/drawing/2014/main" id="{6E8D7C7B-285A-FBA6-E106-4352217B55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39925813"/>
      </p:ext>
    </p:extLst>
  </p:cSld>
  <p:clrMapOvr>
    <a:masterClrMapping/>
  </p:clrMapOvr>
  <mc:AlternateContent xmlns:mc="http://schemas.openxmlformats.org/markup-compatibility/2006" xmlns:p14="http://schemas.microsoft.com/office/powerpoint/2010/main">
    <mc:Choice Requires="p14">
      <p:transition spd="slow" p14:dur="2000" advTm="32763"/>
    </mc:Choice>
    <mc:Fallback xmlns="">
      <p:transition spd="slow" advTm="3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0DEAF73-84A3-7394-CCA6-86FEE28B5F6B}"/>
              </a:ext>
            </a:extLst>
          </p:cNvPr>
          <p:cNvPicPr>
            <a:picLocks noChangeAspect="1"/>
          </p:cNvPicPr>
          <p:nvPr/>
        </p:nvPicPr>
        <p:blipFill>
          <a:blip r:embed="rId5" cstate="print">
            <a:extLst>
              <a:ext uri="{28A0092B-C50C-407E-A947-70E740481C1C}">
                <a14:useLocalDpi xmlns:a14="http://schemas.microsoft.com/office/drawing/2010/main" val="0"/>
              </a:ext>
            </a:extLst>
          </a:blip>
          <a:srcRect b="3361"/>
          <a:stretch/>
        </p:blipFill>
        <p:spPr>
          <a:xfrm>
            <a:off x="3237613" y="0"/>
            <a:ext cx="5906387" cy="6858000"/>
          </a:xfrm>
          <a:prstGeom prst="rect">
            <a:avLst/>
          </a:prstGeom>
        </p:spPr>
      </p:pic>
      <p:sp>
        <p:nvSpPr>
          <p:cNvPr id="3" name="正方形/長方形 2">
            <a:extLst>
              <a:ext uri="{FF2B5EF4-FFF2-40B4-BE49-F238E27FC236}">
                <a16:creationId xmlns:a16="http://schemas.microsoft.com/office/drawing/2014/main" id="{01927FAE-23CB-6CF0-2ACD-0AD9F3F03EF7}"/>
              </a:ext>
            </a:extLst>
          </p:cNvPr>
          <p:cNvSpPr/>
          <p:nvPr/>
        </p:nvSpPr>
        <p:spPr>
          <a:xfrm>
            <a:off x="596469" y="1197349"/>
            <a:ext cx="2159376" cy="461665"/>
          </a:xfrm>
          <a:prstGeom prst="rect">
            <a:avLst/>
          </a:prstGeom>
          <a:solidFill>
            <a:schemeClr val="bg1"/>
          </a:solidFill>
          <a:ln>
            <a:solidFill>
              <a:schemeClr val="tx1"/>
            </a:solidFill>
          </a:ln>
        </p:spPr>
        <p:txBody>
          <a:bodyPr wrap="square">
            <a:spAutoFit/>
          </a:bodyPr>
          <a:lstStyle/>
          <a:p>
            <a:pPr marL="9525"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２階レベル</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E64E76EC-F135-AAF6-E0E3-5F576687D8F4}"/>
              </a:ext>
            </a:extLst>
          </p:cNvPr>
          <p:cNvSpPr txBox="1"/>
          <p:nvPr/>
        </p:nvSpPr>
        <p:spPr>
          <a:xfrm>
            <a:off x="208448" y="5257374"/>
            <a:ext cx="3148186" cy="1200329"/>
          </a:xfrm>
          <a:prstGeom prst="rect">
            <a:avLst/>
          </a:prstGeom>
          <a:noFill/>
        </p:spPr>
        <p:txBody>
          <a:bodyPr wrap="square" rtlCol="0">
            <a:spAutoFit/>
          </a:bodyPr>
          <a:lstStyle/>
          <a:p>
            <a:pPr marL="141288" indent="-141288"/>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これらはイメージであり、今後、関係者間での検討・協議の上、具体化を図っていきます。</a:t>
            </a:r>
          </a:p>
        </p:txBody>
      </p:sp>
      <p:sp>
        <p:nvSpPr>
          <p:cNvPr id="18" name="タイトル 1"/>
          <p:cNvSpPr txBox="1">
            <a:spLocks/>
          </p:cNvSpPr>
          <p:nvPr/>
        </p:nvSpPr>
        <p:spPr>
          <a:xfrm>
            <a:off x="-171933" y="89430"/>
            <a:ext cx="4935871" cy="52742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歩行者・自転車動線計画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404A90EA-064E-E981-C56F-ADF2AE1C5985}"/>
              </a:ext>
            </a:extLst>
          </p:cNvPr>
          <p:cNvSpPr>
            <a:spLocks noGrp="1"/>
          </p:cNvSpPr>
          <p:nvPr>
            <p:ph type="sldNum" sz="quarter" idx="12"/>
          </p:nvPr>
        </p:nvSpPr>
        <p:spPr/>
        <p:txBody>
          <a:bodyPr/>
          <a:lstStyle/>
          <a:p>
            <a:fld id="{C78F2D1F-20F6-49FC-9198-62F80DEE6B28}" type="slidenum">
              <a:rPr kumimoji="1" lang="ja-JP" altLang="en-US" smtClean="0"/>
              <a:t>28</a:t>
            </a:fld>
            <a:endParaRPr kumimoji="1" lang="ja-JP" altLang="en-US"/>
          </a:p>
        </p:txBody>
      </p:sp>
      <p:pic>
        <p:nvPicPr>
          <p:cNvPr id="20" name="オーディオ 19">
            <a:hlinkClick r:id="" action="ppaction://media"/>
            <a:extLst>
              <a:ext uri="{FF2B5EF4-FFF2-40B4-BE49-F238E27FC236}">
                <a16:creationId xmlns:a16="http://schemas.microsoft.com/office/drawing/2014/main" id="{BF089A95-DD58-83DD-A423-4F3CF941D3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085664"/>
      </p:ext>
    </p:extLst>
  </p:cSld>
  <p:clrMapOvr>
    <a:masterClrMapping/>
  </p:clrMapOvr>
  <mc:AlternateContent xmlns:mc="http://schemas.openxmlformats.org/markup-compatibility/2006" xmlns:p14="http://schemas.microsoft.com/office/powerpoint/2010/main">
    <mc:Choice Requires="p14">
      <p:transition spd="slow" p14:dur="2000" advTm="23006"/>
    </mc:Choice>
    <mc:Fallback xmlns="">
      <p:transition spd="slow" advTm="2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AEBD468-E8E9-CA30-4378-A07C0029A821}"/>
              </a:ext>
            </a:extLst>
          </p:cNvPr>
          <p:cNvPicPr>
            <a:picLocks noChangeAspect="1"/>
          </p:cNvPicPr>
          <p:nvPr/>
        </p:nvPicPr>
        <p:blipFill>
          <a:blip r:embed="rId5" cstate="print">
            <a:extLst>
              <a:ext uri="{28A0092B-C50C-407E-A947-70E740481C1C}">
                <a14:useLocalDpi xmlns:a14="http://schemas.microsoft.com/office/drawing/2010/main" val="0"/>
              </a:ext>
            </a:extLst>
          </a:blip>
          <a:srcRect b="3361"/>
          <a:stretch/>
        </p:blipFill>
        <p:spPr>
          <a:xfrm>
            <a:off x="3237613" y="1"/>
            <a:ext cx="5906387" cy="6858000"/>
          </a:xfrm>
          <a:prstGeom prst="rect">
            <a:avLst/>
          </a:prstGeom>
        </p:spPr>
      </p:pic>
      <p:sp>
        <p:nvSpPr>
          <p:cNvPr id="3" name="正方形/長方形 2">
            <a:extLst>
              <a:ext uri="{FF2B5EF4-FFF2-40B4-BE49-F238E27FC236}">
                <a16:creationId xmlns:a16="http://schemas.microsoft.com/office/drawing/2014/main" id="{01927FAE-23CB-6CF0-2ACD-0AD9F3F03EF7}"/>
              </a:ext>
            </a:extLst>
          </p:cNvPr>
          <p:cNvSpPr/>
          <p:nvPr/>
        </p:nvSpPr>
        <p:spPr>
          <a:xfrm>
            <a:off x="596469" y="1197349"/>
            <a:ext cx="2159376" cy="461665"/>
          </a:xfrm>
          <a:prstGeom prst="rect">
            <a:avLst/>
          </a:prstGeom>
          <a:solidFill>
            <a:schemeClr val="bg1"/>
          </a:solidFill>
          <a:ln>
            <a:solidFill>
              <a:schemeClr val="tx1"/>
            </a:solidFill>
          </a:ln>
        </p:spPr>
        <p:txBody>
          <a:bodyPr wrap="square">
            <a:spAutoFit/>
          </a:bodyPr>
          <a:lstStyle/>
          <a:p>
            <a:pPr marL="9525"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１階レベル</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E64E76EC-F135-AAF6-E0E3-5F576687D8F4}"/>
              </a:ext>
            </a:extLst>
          </p:cNvPr>
          <p:cNvSpPr txBox="1"/>
          <p:nvPr/>
        </p:nvSpPr>
        <p:spPr>
          <a:xfrm>
            <a:off x="208448" y="5257374"/>
            <a:ext cx="3148186" cy="1200329"/>
          </a:xfrm>
          <a:prstGeom prst="rect">
            <a:avLst/>
          </a:prstGeom>
          <a:noFill/>
        </p:spPr>
        <p:txBody>
          <a:bodyPr wrap="square" rtlCol="0">
            <a:spAutoFit/>
          </a:bodyPr>
          <a:lstStyle/>
          <a:p>
            <a:pPr marL="141288" indent="-141288"/>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これらはイメージであり、今後、関係者間での検討・協議の上、具体化を図っていきます。</a:t>
            </a:r>
          </a:p>
        </p:txBody>
      </p:sp>
      <p:sp>
        <p:nvSpPr>
          <p:cNvPr id="18" name="タイトル 1"/>
          <p:cNvSpPr txBox="1">
            <a:spLocks/>
          </p:cNvSpPr>
          <p:nvPr/>
        </p:nvSpPr>
        <p:spPr>
          <a:xfrm>
            <a:off x="-171933" y="89430"/>
            <a:ext cx="4935871" cy="52742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2900" b="1" dirty="0">
                <a:latin typeface="メイリオ" panose="020B0604030504040204" pitchFamily="50" charset="-128"/>
                <a:ea typeface="メイリオ" panose="020B0604030504040204" pitchFamily="50" charset="-128"/>
              </a:rPr>
              <a:t>【</a:t>
            </a:r>
            <a:r>
              <a:rPr lang="ja-JP" altLang="en-US" sz="2900" b="1" dirty="0">
                <a:latin typeface="メイリオ" panose="020B0604030504040204" pitchFamily="50" charset="-128"/>
                <a:ea typeface="メイリオ" panose="020B0604030504040204" pitchFamily="50" charset="-128"/>
              </a:rPr>
              <a:t>歩行者・自転車動線計画</a:t>
            </a:r>
            <a:r>
              <a:rPr lang="en-US" altLang="ja-JP" sz="2900" b="1" dirty="0">
                <a:latin typeface="メイリオ" panose="020B0604030504040204" pitchFamily="50" charset="-128"/>
                <a:ea typeface="メイリオ" panose="020B0604030504040204" pitchFamily="50" charset="-128"/>
              </a:rPr>
              <a:t>】</a:t>
            </a:r>
            <a:endParaRPr lang="ja-JP" altLang="en-US" sz="2900" b="1" dirty="0">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57352B87-F68A-E3D4-510E-D8BE7804BA17}"/>
              </a:ext>
            </a:extLst>
          </p:cNvPr>
          <p:cNvSpPr>
            <a:spLocks noGrp="1"/>
          </p:cNvSpPr>
          <p:nvPr>
            <p:ph type="sldNum" sz="quarter" idx="12"/>
          </p:nvPr>
        </p:nvSpPr>
        <p:spPr/>
        <p:txBody>
          <a:bodyPr/>
          <a:lstStyle/>
          <a:p>
            <a:fld id="{C78F2D1F-20F6-49FC-9198-62F80DEE6B28}" type="slidenum">
              <a:rPr kumimoji="1" lang="ja-JP" altLang="en-US" smtClean="0"/>
              <a:t>29</a:t>
            </a:fld>
            <a:endParaRPr kumimoji="1" lang="ja-JP" altLang="en-US"/>
          </a:p>
        </p:txBody>
      </p:sp>
      <p:pic>
        <p:nvPicPr>
          <p:cNvPr id="22" name="オーディオ 21">
            <a:hlinkClick r:id="" action="ppaction://media"/>
            <a:extLst>
              <a:ext uri="{FF2B5EF4-FFF2-40B4-BE49-F238E27FC236}">
                <a16:creationId xmlns:a16="http://schemas.microsoft.com/office/drawing/2014/main" id="{6D6A3409-AE02-5F5D-7295-E1367A56D3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85725430"/>
      </p:ext>
    </p:extLst>
  </p:cSld>
  <p:clrMapOvr>
    <a:masterClrMapping/>
  </p:clrMapOvr>
  <mc:AlternateContent xmlns:mc="http://schemas.openxmlformats.org/markup-compatibility/2006" xmlns:p14="http://schemas.microsoft.com/office/powerpoint/2010/main">
    <mc:Choice Requires="p14">
      <p:transition spd="slow" p14:dur="2000" advTm="29319"/>
    </mc:Choice>
    <mc:Fallback xmlns="">
      <p:transition spd="slow" advTm="2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ップ&#10;&#10;自動的に生成された説明">
            <a:extLst>
              <a:ext uri="{FF2B5EF4-FFF2-40B4-BE49-F238E27FC236}">
                <a16:creationId xmlns:a16="http://schemas.microsoft.com/office/drawing/2014/main" id="{03BEBA6B-44FB-DCC2-516C-B1B506C2EC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6" r="1830" b="12262"/>
          <a:stretch/>
        </p:blipFill>
        <p:spPr>
          <a:xfrm>
            <a:off x="403595" y="1162870"/>
            <a:ext cx="8336810" cy="5287326"/>
          </a:xfrm>
          <a:prstGeom prst="rect">
            <a:avLst/>
          </a:prstGeom>
        </p:spPr>
      </p:pic>
      <p:sp>
        <p:nvSpPr>
          <p:cNvPr id="3" name="スライド番号プレースホルダー 2">
            <a:extLst>
              <a:ext uri="{FF2B5EF4-FFF2-40B4-BE49-F238E27FC236}">
                <a16:creationId xmlns:a16="http://schemas.microsoft.com/office/drawing/2014/main" id="{D6054423-846C-BFAD-1104-7311BB485982}"/>
              </a:ext>
            </a:extLst>
          </p:cNvPr>
          <p:cNvSpPr>
            <a:spLocks noGrp="1"/>
          </p:cNvSpPr>
          <p:nvPr>
            <p:ph type="sldNum" sz="quarter" idx="12"/>
          </p:nvPr>
        </p:nvSpPr>
        <p:spPr/>
        <p:txBody>
          <a:bodyPr/>
          <a:lstStyle/>
          <a:p>
            <a:fld id="{C78F2D1F-20F6-49FC-9198-62F80DEE6B28}" type="slidenum">
              <a:rPr kumimoji="1" lang="ja-JP" altLang="en-US" smtClean="0"/>
              <a:t>3</a:t>
            </a:fld>
            <a:endParaRPr kumimoji="1" lang="ja-JP" altLang="en-US"/>
          </a:p>
        </p:txBody>
      </p:sp>
      <p:sp>
        <p:nvSpPr>
          <p:cNvPr id="4" name="タイトル 6">
            <a:extLst>
              <a:ext uri="{FF2B5EF4-FFF2-40B4-BE49-F238E27FC236}">
                <a16:creationId xmlns:a16="http://schemas.microsoft.com/office/drawing/2014/main" id="{E1EB499D-8090-A180-F82F-8523F64FA9C3}"/>
              </a:ext>
            </a:extLst>
          </p:cNvPr>
          <p:cNvSpPr>
            <a:spLocks noGrp="1"/>
          </p:cNvSpPr>
          <p:nvPr>
            <p:ph type="title"/>
          </p:nvPr>
        </p:nvSpPr>
        <p:spPr>
          <a:xfrm>
            <a:off x="309489" y="669542"/>
            <a:ext cx="7886700" cy="516481"/>
          </a:xfrm>
        </p:spPr>
        <p:txBody>
          <a:bodyPr>
            <a:normAutofit/>
          </a:bodyPr>
          <a:lstStyle/>
          <a:p>
            <a:r>
              <a:rPr lang="ja-JP" altLang="en-US" sz="2800" dirty="0">
                <a:latin typeface="Meiryo UI" panose="020B0604030504040204" pitchFamily="50" charset="-128"/>
                <a:ea typeface="Meiryo UI" panose="020B0604030504040204" pitchFamily="50" charset="-128"/>
              </a:rPr>
              <a:t>計画の対象範囲：東町エリア＋関連区域</a:t>
            </a:r>
          </a:p>
        </p:txBody>
      </p:sp>
      <p:cxnSp>
        <p:nvCxnSpPr>
          <p:cNvPr id="6" name="直線コネクタ 5">
            <a:extLst>
              <a:ext uri="{FF2B5EF4-FFF2-40B4-BE49-F238E27FC236}">
                <a16:creationId xmlns:a16="http://schemas.microsoft.com/office/drawing/2014/main" id="{08A0BF3E-6DB2-47F9-0842-C5D097F86020}"/>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7" name="オーディオ 16">
            <a:hlinkClick r:id="" action="ppaction://media"/>
            <a:extLst>
              <a:ext uri="{FF2B5EF4-FFF2-40B4-BE49-F238E27FC236}">
                <a16:creationId xmlns:a16="http://schemas.microsoft.com/office/drawing/2014/main" id="{B58F1789-1DDE-4ED1-2FFD-395D53FE40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
        <p:nvSpPr>
          <p:cNvPr id="14" name="テキスト ボックス 13">
            <a:extLst>
              <a:ext uri="{FF2B5EF4-FFF2-40B4-BE49-F238E27FC236}">
                <a16:creationId xmlns:a16="http://schemas.microsoft.com/office/drawing/2014/main" id="{362B8127-B261-127B-AC0C-D485E39F8D1B}"/>
              </a:ext>
            </a:extLst>
          </p:cNvPr>
          <p:cNvSpPr txBox="1"/>
          <p:nvPr/>
        </p:nvSpPr>
        <p:spPr>
          <a:xfrm>
            <a:off x="3310206" y="4904863"/>
            <a:ext cx="968188" cy="200055"/>
          </a:xfrm>
          <a:prstGeom prst="rect">
            <a:avLst/>
          </a:prstGeom>
          <a:noFill/>
        </p:spPr>
        <p:txBody>
          <a:bodyPr wrap="square" rtlCol="0">
            <a:spAutoFit/>
          </a:bodyPr>
          <a:lstStyle/>
          <a:p>
            <a:r>
              <a:rPr kumimoji="1" lang="ja-JP" altLang="en-US" sz="700" b="1" dirty="0">
                <a:latin typeface="HG創英角ｺﾞｼｯｸUB" panose="020B0909000000000000" pitchFamily="49" charset="-128"/>
                <a:ea typeface="HG創英角ｺﾞｼｯｸUB" panose="020B0909000000000000" pitchFamily="49" charset="-128"/>
              </a:rPr>
              <a:t>こぼれび通り</a:t>
            </a:r>
          </a:p>
        </p:txBody>
      </p:sp>
    </p:spTree>
    <p:extLst>
      <p:ext uri="{BB962C8B-B14F-4D97-AF65-F5344CB8AC3E}">
        <p14:creationId xmlns:p14="http://schemas.microsoft.com/office/powerpoint/2010/main" val="1736834305"/>
      </p:ext>
    </p:extLst>
  </p:cSld>
  <p:clrMapOvr>
    <a:masterClrMapping/>
  </p:clrMapOvr>
  <mc:AlternateContent xmlns:mc="http://schemas.openxmlformats.org/markup-compatibility/2006" xmlns:p14="http://schemas.microsoft.com/office/powerpoint/2010/main">
    <mc:Choice Requires="p14">
      <p:transition spd="slow" p14:dur="2000" advTm="29464"/>
    </mc:Choice>
    <mc:Fallback xmlns="">
      <p:transition spd="slow" advTm="2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a:spLocks noGrp="1"/>
          </p:cNvSpPr>
          <p:nvPr>
            <p:ph type="title"/>
          </p:nvPr>
        </p:nvSpPr>
        <p:spPr>
          <a:xfrm>
            <a:off x="2081004" y="1358621"/>
            <a:ext cx="4981989" cy="546962"/>
          </a:xfrm>
        </p:spPr>
        <p:txBody>
          <a:bodyPr anchor="t">
            <a:normAutofit/>
          </a:bodyPr>
          <a:lstStyle/>
          <a:p>
            <a:pPr algn="ctr">
              <a:lnSpc>
                <a:spcPct val="100000"/>
              </a:lnSpc>
            </a:pPr>
            <a:r>
              <a:rPr lang="ja-JP" altLang="en-US" sz="2800" b="1" dirty="0">
                <a:latin typeface="メイリオ" panose="020B0604030504040204" pitchFamily="50" charset="-128"/>
                <a:ea typeface="メイリオ" panose="020B0604030504040204" pitchFamily="50" charset="-128"/>
              </a:rPr>
              <a:t>再整備スケジュール（目標）</a:t>
            </a:r>
          </a:p>
        </p:txBody>
      </p:sp>
      <p:pic>
        <p:nvPicPr>
          <p:cNvPr id="2" name="図 1">
            <a:extLst>
              <a:ext uri="{FF2B5EF4-FFF2-40B4-BE49-F238E27FC236}">
                <a16:creationId xmlns:a16="http://schemas.microsoft.com/office/drawing/2014/main" id="{E8D982CB-55E4-0AA6-B8D1-4F4AAA59EB7C}"/>
              </a:ext>
            </a:extLst>
          </p:cNvPr>
          <p:cNvPicPr>
            <a:picLocks noChangeAspect="1"/>
          </p:cNvPicPr>
          <p:nvPr/>
        </p:nvPicPr>
        <p:blipFill rotWithShape="1">
          <a:blip r:embed="rId5">
            <a:extLst>
              <a:ext uri="{28A0092B-C50C-407E-A947-70E740481C1C}">
                <a14:useLocalDpi xmlns:a14="http://schemas.microsoft.com/office/drawing/2010/main" val="0"/>
              </a:ext>
            </a:extLst>
          </a:blip>
          <a:srcRect l="2202" t="13367" r="1693" b="59626"/>
          <a:stretch/>
        </p:blipFill>
        <p:spPr bwMode="auto">
          <a:xfrm>
            <a:off x="43696" y="1981200"/>
            <a:ext cx="9056607" cy="3598941"/>
          </a:xfrm>
          <a:prstGeom prst="rect">
            <a:avLst/>
          </a:prstGeom>
          <a:ln>
            <a:noFill/>
          </a:ln>
          <a:extLst>
            <a:ext uri="{53640926-AAD7-44D8-BBD7-CCE9431645EC}">
              <a14:shadowObscured xmlns:a14="http://schemas.microsoft.com/office/drawing/2010/main"/>
            </a:ext>
          </a:extLst>
        </p:spPr>
      </p:pic>
      <p:sp>
        <p:nvSpPr>
          <p:cNvPr id="3" name="スライド番号プレースホルダー 2">
            <a:extLst>
              <a:ext uri="{FF2B5EF4-FFF2-40B4-BE49-F238E27FC236}">
                <a16:creationId xmlns:a16="http://schemas.microsoft.com/office/drawing/2014/main" id="{BBE78EB5-5D14-40E6-8ECF-47D94E83CDF3}"/>
              </a:ext>
            </a:extLst>
          </p:cNvPr>
          <p:cNvSpPr>
            <a:spLocks noGrp="1"/>
          </p:cNvSpPr>
          <p:nvPr>
            <p:ph type="sldNum" sz="quarter" idx="12"/>
          </p:nvPr>
        </p:nvSpPr>
        <p:spPr/>
        <p:txBody>
          <a:bodyPr/>
          <a:lstStyle/>
          <a:p>
            <a:fld id="{C78F2D1F-20F6-49FC-9198-62F80DEE6B28}" type="slidenum">
              <a:rPr kumimoji="1" lang="ja-JP" altLang="en-US" smtClean="0"/>
              <a:t>30</a:t>
            </a:fld>
            <a:endParaRPr kumimoji="1" lang="ja-JP" altLang="en-US"/>
          </a:p>
        </p:txBody>
      </p:sp>
      <p:sp>
        <p:nvSpPr>
          <p:cNvPr id="4" name="タイトル 6">
            <a:extLst>
              <a:ext uri="{FF2B5EF4-FFF2-40B4-BE49-F238E27FC236}">
                <a16:creationId xmlns:a16="http://schemas.microsoft.com/office/drawing/2014/main" id="{B1E4F895-B6B7-D82D-FBF9-F0CCE4D424EE}"/>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第４章　官民協働による千里中央地区の再整備</a:t>
            </a:r>
          </a:p>
        </p:txBody>
      </p:sp>
      <p:cxnSp>
        <p:nvCxnSpPr>
          <p:cNvPr id="5" name="直線コネクタ 4">
            <a:extLst>
              <a:ext uri="{FF2B5EF4-FFF2-40B4-BE49-F238E27FC236}">
                <a16:creationId xmlns:a16="http://schemas.microsoft.com/office/drawing/2014/main" id="{090903D9-FF81-A0AB-1DDC-9010D14CAD5A}"/>
              </a:ext>
            </a:extLst>
          </p:cNvPr>
          <p:cNvCxnSpPr>
            <a:cxnSpLocks/>
          </p:cNvCxnSpPr>
          <p:nvPr/>
        </p:nvCxnSpPr>
        <p:spPr>
          <a:xfrm>
            <a:off x="309489" y="1266653"/>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4" name="オーディオ 13">
            <a:hlinkClick r:id="" action="ppaction://media"/>
            <a:extLst>
              <a:ext uri="{FF2B5EF4-FFF2-40B4-BE49-F238E27FC236}">
                <a16:creationId xmlns:a16="http://schemas.microsoft.com/office/drawing/2014/main" id="{97657195-E449-1259-6EA9-AB392CB7AD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18066153"/>
      </p:ext>
    </p:extLst>
  </p:cSld>
  <p:clrMapOvr>
    <a:masterClrMapping/>
  </p:clrMapOvr>
  <mc:AlternateContent xmlns:mc="http://schemas.openxmlformats.org/markup-compatibility/2006" xmlns:p14="http://schemas.microsoft.com/office/powerpoint/2010/main">
    <mc:Choice Requires="p14">
      <p:transition spd="slow" p14:dur="2000" advTm="56583"/>
    </mc:Choice>
    <mc:Fallback xmlns="">
      <p:transition spd="slow" advTm="56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2">
            <a:extLst>
              <a:ext uri="{FF2B5EF4-FFF2-40B4-BE49-F238E27FC236}">
                <a16:creationId xmlns:a16="http://schemas.microsoft.com/office/drawing/2014/main" id="{47271E2F-C976-060D-C710-C421C15C9773}"/>
              </a:ext>
            </a:extLst>
          </p:cNvPr>
          <p:cNvGraphicFramePr>
            <a:graphicFrameLocks/>
          </p:cNvGraphicFramePr>
          <p:nvPr>
            <p:extLst>
              <p:ext uri="{D42A27DB-BD31-4B8C-83A1-F6EECF244321}">
                <p14:modId xmlns:p14="http://schemas.microsoft.com/office/powerpoint/2010/main" val="4048231159"/>
              </p:ext>
            </p:extLst>
          </p:nvPr>
        </p:nvGraphicFramePr>
        <p:xfrm>
          <a:off x="588662" y="1696475"/>
          <a:ext cx="7755306" cy="40787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スライド番号プレースホルダー 1">
            <a:extLst>
              <a:ext uri="{FF2B5EF4-FFF2-40B4-BE49-F238E27FC236}">
                <a16:creationId xmlns:a16="http://schemas.microsoft.com/office/drawing/2014/main" id="{30E87079-30B8-8BF7-D367-585DBEB22A2A}"/>
              </a:ext>
            </a:extLst>
          </p:cNvPr>
          <p:cNvSpPr>
            <a:spLocks noGrp="1"/>
          </p:cNvSpPr>
          <p:nvPr>
            <p:ph type="sldNum" sz="quarter" idx="12"/>
          </p:nvPr>
        </p:nvSpPr>
        <p:spPr/>
        <p:txBody>
          <a:bodyPr/>
          <a:lstStyle/>
          <a:p>
            <a:fld id="{C78F2D1F-20F6-49FC-9198-62F80DEE6B28}" type="slidenum">
              <a:rPr kumimoji="1" lang="ja-JP" altLang="en-US" smtClean="0"/>
              <a:t>4</a:t>
            </a:fld>
            <a:endParaRPr kumimoji="1" lang="ja-JP" altLang="en-US"/>
          </a:p>
        </p:txBody>
      </p:sp>
      <p:sp>
        <p:nvSpPr>
          <p:cNvPr id="3" name="タイトル 6">
            <a:extLst>
              <a:ext uri="{FF2B5EF4-FFF2-40B4-BE49-F238E27FC236}">
                <a16:creationId xmlns:a16="http://schemas.microsoft.com/office/drawing/2014/main" id="{3E924828-3F18-4349-D34C-1EC1B0880F22}"/>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千里中央地区活性化協議会とは</a:t>
            </a:r>
          </a:p>
        </p:txBody>
      </p:sp>
      <p:cxnSp>
        <p:nvCxnSpPr>
          <p:cNvPr id="4" name="直線コネクタ 3">
            <a:extLst>
              <a:ext uri="{FF2B5EF4-FFF2-40B4-BE49-F238E27FC236}">
                <a16:creationId xmlns:a16="http://schemas.microsoft.com/office/drawing/2014/main" id="{011661A0-E88F-2C80-EDD2-0583B6A9B8C3}"/>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8" name="オーディオ 17">
            <a:hlinkClick r:id="" action="ppaction://media"/>
            <a:extLst>
              <a:ext uri="{FF2B5EF4-FFF2-40B4-BE49-F238E27FC236}">
                <a16:creationId xmlns:a16="http://schemas.microsoft.com/office/drawing/2014/main" id="{D91AE49A-BC42-83CD-B096-5416CE1E3BE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059556"/>
      </p:ext>
    </p:extLst>
  </p:cSld>
  <p:clrMapOvr>
    <a:masterClrMapping/>
  </p:clrMapOvr>
  <mc:AlternateContent xmlns:mc="http://schemas.openxmlformats.org/markup-compatibility/2006">
    <mc:Choice xmlns:p14="http://schemas.microsoft.com/office/powerpoint/2010/main" Requires="p14">
      <p:transition spd="slow" p14:dur="2000" advTm="46775"/>
    </mc:Choice>
    <mc:Fallback>
      <p:transition spd="slow" advTm="4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897C827-7F2F-01E8-B8EF-7B91464DF3B2}"/>
              </a:ext>
            </a:extLst>
          </p:cNvPr>
          <p:cNvPicPr>
            <a:picLocks noChangeAspect="1"/>
          </p:cNvPicPr>
          <p:nvPr/>
        </p:nvPicPr>
        <p:blipFill>
          <a:blip r:embed="rId5" cstate="print">
            <a:extLst>
              <a:ext uri="{28A0092B-C50C-407E-A947-70E740481C1C}">
                <a14:useLocalDpi xmlns:a14="http://schemas.microsoft.com/office/drawing/2010/main" val="0"/>
              </a:ext>
            </a:extLst>
          </a:blip>
          <a:srcRect l="38412" t="5522" r="1751" b="10808"/>
          <a:stretch/>
        </p:blipFill>
        <p:spPr>
          <a:xfrm>
            <a:off x="327239" y="1327405"/>
            <a:ext cx="4356794" cy="5257269"/>
          </a:xfrm>
          <a:prstGeom prst="rect">
            <a:avLst/>
          </a:prstGeom>
        </p:spPr>
      </p:pic>
      <p:sp>
        <p:nvSpPr>
          <p:cNvPr id="3" name="テキスト ボックス 2">
            <a:extLst>
              <a:ext uri="{FF2B5EF4-FFF2-40B4-BE49-F238E27FC236}">
                <a16:creationId xmlns:a16="http://schemas.microsoft.com/office/drawing/2014/main" id="{CDAE4508-98AA-431C-DF1E-E7EC51DFD0BA}"/>
              </a:ext>
            </a:extLst>
          </p:cNvPr>
          <p:cNvSpPr txBox="1"/>
          <p:nvPr/>
        </p:nvSpPr>
        <p:spPr>
          <a:xfrm>
            <a:off x="4910710" y="1456304"/>
            <a:ext cx="2698175" cy="307777"/>
          </a:xfrm>
          <a:prstGeom prst="rect">
            <a:avLst/>
          </a:prstGeom>
          <a:noFill/>
        </p:spPr>
        <p:txBody>
          <a:bodyPr wrap="none" rtlCol="0">
            <a:spAutoFit/>
          </a:bodyPr>
          <a:lstStyle/>
          <a:p>
            <a:r>
              <a:rPr lang="zh-TW" altLang="en-US" sz="1400" b="1" dirty="0">
                <a:latin typeface="メイリオ" panose="020B0604030504040204" pitchFamily="50" charset="-128"/>
                <a:ea typeface="メイリオ" panose="020B0604030504040204" pitchFamily="50" charset="-128"/>
              </a:rPr>
              <a:t>協議会参加団体名（五十音順）</a:t>
            </a:r>
            <a:endParaRPr kumimoji="1" lang="en-US" altLang="ja-JP" sz="1400" b="1"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EFCB185F-BFE1-EFCB-EF4C-E214C274CD2C}"/>
              </a:ext>
            </a:extLst>
          </p:cNvPr>
          <p:cNvSpPr/>
          <p:nvPr/>
        </p:nvSpPr>
        <p:spPr>
          <a:xfrm>
            <a:off x="4910710" y="1764081"/>
            <a:ext cx="3985590" cy="3153427"/>
          </a:xfrm>
          <a:prstGeom prst="rect">
            <a:avLst/>
          </a:prstGeom>
        </p:spPr>
        <p:txBody>
          <a:bodyPr wrap="square">
            <a:spAutoFit/>
          </a:bodyPr>
          <a:lstStyle/>
          <a:p>
            <a:pPr>
              <a:lnSpc>
                <a:spcPts val="1400"/>
              </a:lnSpc>
            </a:pPr>
            <a:r>
              <a:rPr lang="ja-JP" altLang="en-US" sz="1400" dirty="0">
                <a:latin typeface="メイリオ" panose="020B0604030504040204" pitchFamily="50" charset="-128"/>
                <a:ea typeface="メイリオ" panose="020B0604030504040204" pitchFamily="50" charset="-128"/>
              </a:rPr>
              <a:t>　株式会社朝日新聞社</a:t>
            </a:r>
            <a:endParaRPr lang="en-US" altLang="ja-JP" sz="1400" dirty="0">
              <a:latin typeface="メイリオ" panose="020B0604030504040204" pitchFamily="50" charset="-128"/>
              <a:ea typeface="メイリオ" panose="020B0604030504040204" pitchFamily="50" charset="-128"/>
            </a:endParaRPr>
          </a:p>
          <a:p>
            <a:pPr>
              <a:lnSpc>
                <a:spcPts val="1400"/>
              </a:lnSpc>
            </a:pPr>
            <a:r>
              <a:rPr lang="ja-JP" altLang="en-US" sz="1400" dirty="0">
                <a:latin typeface="メイリオ" panose="020B0604030504040204" pitchFamily="50" charset="-128"/>
                <a:ea typeface="メイリオ" panose="020B0604030504040204" pitchFamily="50" charset="-128"/>
              </a:rPr>
              <a:t>　イオンモール株式会社</a:t>
            </a:r>
          </a:p>
          <a:p>
            <a:pPr>
              <a:lnSpc>
                <a:spcPts val="1400"/>
              </a:lnSpc>
            </a:pPr>
            <a:r>
              <a:rPr lang="ja-JP" altLang="en-US" sz="1400" dirty="0">
                <a:latin typeface="メイリオ" panose="020B0604030504040204" pitchFamily="50" charset="-128"/>
                <a:ea typeface="メイリオ" panose="020B0604030504040204" pitchFamily="50" charset="-128"/>
              </a:rPr>
              <a:t>　エイチ・ツー・オー リテイリング株式会社</a:t>
            </a:r>
          </a:p>
          <a:p>
            <a:pPr>
              <a:lnSpc>
                <a:spcPts val="1400"/>
              </a:lnSpc>
            </a:pPr>
            <a:r>
              <a:rPr lang="ja-JP" altLang="en-US" sz="1400" dirty="0">
                <a:latin typeface="メイリオ" panose="020B0604030504040204" pitchFamily="50" charset="-128"/>
                <a:ea typeface="メイリオ" panose="020B0604030504040204" pitchFamily="50" charset="-128"/>
              </a:rPr>
              <a:t>　大阪モノレール株式会社</a:t>
            </a:r>
          </a:p>
          <a:p>
            <a:pPr>
              <a:lnSpc>
                <a:spcPts val="1400"/>
              </a:lnSpc>
            </a:pPr>
            <a:r>
              <a:rPr lang="ja-JP" altLang="en-US" sz="1400" dirty="0">
                <a:latin typeface="メイリオ" panose="020B0604030504040204" pitchFamily="50" charset="-128"/>
                <a:ea typeface="メイリオ" panose="020B0604030504040204" pitchFamily="50" charset="-128"/>
              </a:rPr>
              <a:t>　一般財団法人信用保証サービスセンター</a:t>
            </a:r>
            <a:endParaRPr lang="en-US" altLang="ja-JP" sz="1400" dirty="0">
              <a:latin typeface="メイリオ" panose="020B0604030504040204" pitchFamily="50" charset="-128"/>
              <a:ea typeface="メイリオ" panose="020B0604030504040204" pitchFamily="50" charset="-128"/>
            </a:endParaRPr>
          </a:p>
          <a:p>
            <a:pPr>
              <a:lnSpc>
                <a:spcPts val="1400"/>
              </a:lnSpc>
            </a:pPr>
            <a:r>
              <a:rPr lang="ja-JP" altLang="en-US" sz="1400" dirty="0">
                <a:latin typeface="メイリオ" panose="020B0604030504040204" pitchFamily="50" charset="-128"/>
                <a:ea typeface="メイリオ" panose="020B0604030504040204" pitchFamily="50" charset="-128"/>
              </a:rPr>
              <a:t>　公益財団法人大阪府都市整備推進センター</a:t>
            </a:r>
          </a:p>
          <a:p>
            <a:pPr>
              <a:lnSpc>
                <a:spcPts val="1400"/>
              </a:lnSpc>
            </a:pPr>
            <a:r>
              <a:rPr lang="ja-JP" altLang="en-US" sz="1400" dirty="0">
                <a:latin typeface="メイリオ" panose="020B0604030504040204" pitchFamily="50" charset="-128"/>
                <a:ea typeface="メイリオ" panose="020B0604030504040204" pitchFamily="50" charset="-128"/>
              </a:rPr>
              <a:t>　北大阪急行電鉄株式会社</a:t>
            </a:r>
          </a:p>
          <a:p>
            <a:pPr>
              <a:lnSpc>
                <a:spcPts val="1400"/>
              </a:lnSpc>
            </a:pPr>
            <a:r>
              <a:rPr lang="ja-JP" altLang="en-US" sz="1400" dirty="0">
                <a:latin typeface="メイリオ" panose="020B0604030504040204" pitchFamily="50" charset="-128"/>
                <a:ea typeface="メイリオ" panose="020B0604030504040204" pitchFamily="50" charset="-128"/>
              </a:rPr>
              <a:t>　ケネディクス・オフィス投資法人</a:t>
            </a:r>
            <a:endParaRPr lang="en-US" altLang="ja-JP" sz="1400" dirty="0">
              <a:latin typeface="メイリオ" panose="020B0604030504040204" pitchFamily="50" charset="-128"/>
              <a:ea typeface="メイリオ" panose="020B0604030504040204" pitchFamily="50" charset="-128"/>
            </a:endParaRPr>
          </a:p>
          <a:p>
            <a:pPr>
              <a:lnSpc>
                <a:spcPts val="1400"/>
              </a:lnSpc>
            </a:pPr>
            <a:r>
              <a:rPr lang="ja-JP" altLang="en-US" sz="1400" dirty="0">
                <a:latin typeface="メイリオ" panose="020B0604030504040204" pitchFamily="50" charset="-128"/>
                <a:ea typeface="メイリオ" panose="020B0604030504040204" pitchFamily="50" charset="-128"/>
              </a:rPr>
              <a:t>　株式会社ザイマックス関西</a:t>
            </a:r>
          </a:p>
          <a:p>
            <a:pPr>
              <a:lnSpc>
                <a:spcPts val="1400"/>
              </a:lnSpc>
            </a:pPr>
            <a:r>
              <a:rPr lang="ja-JP" altLang="en-US" sz="1400" dirty="0">
                <a:latin typeface="メイリオ" panose="020B0604030504040204" pitchFamily="50" charset="-128"/>
                <a:ea typeface="メイリオ" panose="020B0604030504040204" pitchFamily="50" charset="-128"/>
              </a:rPr>
              <a:t>　シップヘルスケアエステート株式会社</a:t>
            </a:r>
            <a:endParaRPr lang="en-US" altLang="ja-JP" sz="1400" dirty="0">
              <a:latin typeface="メイリオ" panose="020B0604030504040204" pitchFamily="50" charset="-128"/>
              <a:ea typeface="メイリオ" panose="020B0604030504040204" pitchFamily="50" charset="-128"/>
            </a:endParaRPr>
          </a:p>
          <a:p>
            <a:pPr>
              <a:lnSpc>
                <a:spcPts val="1400"/>
              </a:lnSpc>
            </a:pPr>
            <a:r>
              <a:rPr lang="ja-JP" altLang="en-US" sz="1400" dirty="0">
                <a:latin typeface="メイリオ" panose="020B0604030504040204" pitchFamily="50" charset="-128"/>
                <a:ea typeface="メイリオ" panose="020B0604030504040204" pitchFamily="50" charset="-128"/>
              </a:rPr>
              <a:t>　豊中市千里文化センター「コラボ」</a:t>
            </a:r>
          </a:p>
          <a:p>
            <a:pPr>
              <a:lnSpc>
                <a:spcPts val="1400"/>
              </a:lnSpc>
            </a:pPr>
            <a:r>
              <a:rPr lang="ja-JP" altLang="en-US" sz="1400" dirty="0">
                <a:latin typeface="メイリオ" panose="020B0604030504040204" pitchFamily="50" charset="-128"/>
                <a:ea typeface="メイリオ" panose="020B0604030504040204" pitchFamily="50" charset="-128"/>
              </a:rPr>
              <a:t>　阪急電鉄株式会社</a:t>
            </a:r>
            <a:endParaRPr lang="en-US" altLang="ja-JP" sz="1400" dirty="0">
              <a:latin typeface="メイリオ" panose="020B0604030504040204" pitchFamily="50" charset="-128"/>
              <a:ea typeface="メイリオ" panose="020B0604030504040204" pitchFamily="50" charset="-128"/>
            </a:endParaRPr>
          </a:p>
          <a:p>
            <a:pPr>
              <a:lnSpc>
                <a:spcPts val="1400"/>
              </a:lnSpc>
            </a:pPr>
            <a:r>
              <a:rPr lang="ja-JP" altLang="en-US" sz="1400" dirty="0">
                <a:latin typeface="メイリオ" panose="020B0604030504040204" pitchFamily="50" charset="-128"/>
                <a:ea typeface="メイリオ" panose="020B0604030504040204" pitchFamily="50" charset="-128"/>
              </a:rPr>
              <a:t>　阪急阪神不動産株式会社</a:t>
            </a:r>
          </a:p>
          <a:p>
            <a:pPr>
              <a:lnSpc>
                <a:spcPts val="1400"/>
              </a:lnSpc>
            </a:pPr>
            <a:r>
              <a:rPr lang="ja-JP" altLang="en-US" sz="1400" dirty="0">
                <a:latin typeface="メイリオ" panose="020B0604030504040204" pitchFamily="50" charset="-128"/>
                <a:ea typeface="メイリオ" panose="020B0604030504040204" pitchFamily="50" charset="-128"/>
              </a:rPr>
              <a:t>　株式会社ヤマダ電機</a:t>
            </a:r>
          </a:p>
          <a:p>
            <a:pPr>
              <a:lnSpc>
                <a:spcPts val="1400"/>
              </a:lnSpc>
            </a:pPr>
            <a:r>
              <a:rPr lang="ja-JP" altLang="en-US" sz="1400" dirty="0">
                <a:latin typeface="メイリオ" panose="020B0604030504040204" pitchFamily="50" charset="-128"/>
                <a:ea typeface="メイリオ" panose="020B0604030504040204" pitchFamily="50" charset="-128"/>
              </a:rPr>
              <a:t>　株式会社読売新聞大阪本社</a:t>
            </a:r>
          </a:p>
          <a:p>
            <a:pPr>
              <a:lnSpc>
                <a:spcPts val="1400"/>
              </a:lnSpc>
            </a:pPr>
            <a:r>
              <a:rPr lang="ja-JP" altLang="en-US" sz="1400" dirty="0">
                <a:latin typeface="メイリオ" panose="020B0604030504040204" pitchFamily="50" charset="-128"/>
                <a:ea typeface="メイリオ" panose="020B0604030504040204" pitchFamily="50" charset="-128"/>
              </a:rPr>
              <a:t>　大阪府　</a:t>
            </a:r>
            <a:endParaRPr lang="en-US" altLang="ja-JP" sz="1400" dirty="0">
              <a:latin typeface="メイリオ" panose="020B0604030504040204" pitchFamily="50" charset="-128"/>
              <a:ea typeface="メイリオ" panose="020B0604030504040204" pitchFamily="50" charset="-128"/>
            </a:endParaRPr>
          </a:p>
          <a:p>
            <a:pPr>
              <a:lnSpc>
                <a:spcPts val="1400"/>
              </a:lnSpc>
            </a:pPr>
            <a:r>
              <a:rPr lang="ja-JP" altLang="en-US" sz="1400" dirty="0">
                <a:latin typeface="メイリオ" panose="020B0604030504040204" pitchFamily="50" charset="-128"/>
                <a:ea typeface="メイリオ" panose="020B0604030504040204" pitchFamily="50" charset="-128"/>
              </a:rPr>
              <a:t>　豊中市</a:t>
            </a:r>
          </a:p>
        </p:txBody>
      </p:sp>
      <p:sp>
        <p:nvSpPr>
          <p:cNvPr id="8" name="正方形/長方形 7">
            <a:extLst>
              <a:ext uri="{FF2B5EF4-FFF2-40B4-BE49-F238E27FC236}">
                <a16:creationId xmlns:a16="http://schemas.microsoft.com/office/drawing/2014/main" id="{739E7E8A-8BC4-16DD-DB92-CFA6CE752D77}"/>
              </a:ext>
            </a:extLst>
          </p:cNvPr>
          <p:cNvSpPr/>
          <p:nvPr/>
        </p:nvSpPr>
        <p:spPr>
          <a:xfrm>
            <a:off x="4736137" y="5278584"/>
            <a:ext cx="3223579" cy="1178528"/>
          </a:xfrm>
          <a:prstGeom prst="rect">
            <a:avLst/>
          </a:prstGeom>
        </p:spPr>
        <p:txBody>
          <a:bodyPr wrap="square">
            <a:spAutoFit/>
          </a:bodyPr>
          <a:lstStyle/>
          <a:p>
            <a:pPr>
              <a:lnSpc>
                <a:spcPts val="1400"/>
              </a:lnSpc>
            </a:pPr>
            <a:r>
              <a:rPr lang="ja-JP" altLang="en-US" sz="1400" dirty="0">
                <a:latin typeface="メイリオ" panose="020B0604030504040204" pitchFamily="50" charset="-128"/>
                <a:ea typeface="メイリオ" panose="020B0604030504040204" pitchFamily="50" charset="-128"/>
              </a:rPr>
              <a:t>（オブザーバー）</a:t>
            </a:r>
          </a:p>
          <a:p>
            <a:pPr>
              <a:lnSpc>
                <a:spcPts val="1400"/>
              </a:lnSpc>
            </a:pPr>
            <a:r>
              <a:rPr lang="ja-JP" altLang="en-US" sz="1400" dirty="0">
                <a:latin typeface="メイリオ" panose="020B0604030504040204" pitchFamily="50" charset="-128"/>
                <a:ea typeface="メイリオ" panose="020B0604030504040204" pitchFamily="50" charset="-128"/>
              </a:rPr>
              <a:t>　　大阪ガス株式会社</a:t>
            </a:r>
          </a:p>
          <a:p>
            <a:pPr>
              <a:lnSpc>
                <a:spcPts val="1400"/>
              </a:lnSpc>
            </a:pPr>
            <a:r>
              <a:rPr lang="ja-JP" altLang="en-US" sz="1400" dirty="0">
                <a:latin typeface="メイリオ" panose="020B0604030504040204" pitchFamily="50" charset="-128"/>
                <a:ea typeface="メイリオ" panose="020B0604030504040204" pitchFamily="50" charset="-128"/>
              </a:rPr>
              <a:t>　　関西電力株式会社</a:t>
            </a:r>
          </a:p>
          <a:p>
            <a:pPr>
              <a:lnSpc>
                <a:spcPts val="1400"/>
              </a:lnSpc>
            </a:pPr>
            <a:r>
              <a:rPr lang="ja-JP" altLang="en-US" sz="1400" dirty="0">
                <a:latin typeface="メイリオ" panose="020B0604030504040204" pitchFamily="50" charset="-128"/>
                <a:ea typeface="メイリオ" panose="020B0604030504040204" pitchFamily="50" charset="-128"/>
              </a:rPr>
              <a:t>　　独立行政法人都市再生機構</a:t>
            </a:r>
          </a:p>
          <a:p>
            <a:pPr>
              <a:lnSpc>
                <a:spcPts val="1400"/>
              </a:lnSpc>
            </a:pPr>
            <a:r>
              <a:rPr lang="ja-JP" altLang="en-US" sz="1400" dirty="0">
                <a:latin typeface="メイリオ" panose="020B0604030504040204" pitchFamily="50" charset="-128"/>
                <a:ea typeface="メイリオ" panose="020B0604030504040204" pitchFamily="50" charset="-128"/>
              </a:rPr>
              <a:t>　　西日本電信電話株式会社</a:t>
            </a:r>
          </a:p>
          <a:p>
            <a:pPr>
              <a:lnSpc>
                <a:spcPts val="1400"/>
              </a:lnSpc>
            </a:pPr>
            <a:r>
              <a:rPr lang="ja-JP" altLang="en-US" sz="1400" dirty="0">
                <a:latin typeface="メイリオ" panose="020B0604030504040204" pitchFamily="50" charset="-128"/>
                <a:ea typeface="メイリオ" panose="020B0604030504040204" pitchFamily="50" charset="-128"/>
              </a:rPr>
              <a:t>　　阪急バス株式会社</a:t>
            </a:r>
          </a:p>
        </p:txBody>
      </p:sp>
      <p:sp>
        <p:nvSpPr>
          <p:cNvPr id="4" name="スライド番号プレースホルダー 3">
            <a:extLst>
              <a:ext uri="{FF2B5EF4-FFF2-40B4-BE49-F238E27FC236}">
                <a16:creationId xmlns:a16="http://schemas.microsoft.com/office/drawing/2014/main" id="{34ED5926-C4B4-1EEF-F10C-FC0BA952D17E}"/>
              </a:ext>
            </a:extLst>
          </p:cNvPr>
          <p:cNvSpPr>
            <a:spLocks noGrp="1"/>
          </p:cNvSpPr>
          <p:nvPr>
            <p:ph type="sldNum" sz="quarter" idx="12"/>
          </p:nvPr>
        </p:nvSpPr>
        <p:spPr/>
        <p:txBody>
          <a:bodyPr/>
          <a:lstStyle/>
          <a:p>
            <a:fld id="{C78F2D1F-20F6-49FC-9198-62F80DEE6B28}" type="slidenum">
              <a:rPr kumimoji="1" lang="ja-JP" altLang="en-US" smtClean="0"/>
              <a:t>5</a:t>
            </a:fld>
            <a:endParaRPr kumimoji="1" lang="ja-JP" altLang="en-US"/>
          </a:p>
        </p:txBody>
      </p:sp>
      <p:sp>
        <p:nvSpPr>
          <p:cNvPr id="5" name="タイトル 6">
            <a:extLst>
              <a:ext uri="{FF2B5EF4-FFF2-40B4-BE49-F238E27FC236}">
                <a16:creationId xmlns:a16="http://schemas.microsoft.com/office/drawing/2014/main" id="{53E715CA-6809-F160-8532-7F866CCCACFB}"/>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千里中央地区活性化協議会とは</a:t>
            </a:r>
          </a:p>
        </p:txBody>
      </p:sp>
      <p:cxnSp>
        <p:nvCxnSpPr>
          <p:cNvPr id="6" name="直線コネクタ 5">
            <a:extLst>
              <a:ext uri="{FF2B5EF4-FFF2-40B4-BE49-F238E27FC236}">
                <a16:creationId xmlns:a16="http://schemas.microsoft.com/office/drawing/2014/main" id="{B02CF4E2-DF99-F8B8-B41D-F65CF46A8768}"/>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5" name="オーディオ 14">
            <a:hlinkClick r:id="" action="ppaction://media"/>
            <a:extLst>
              <a:ext uri="{FF2B5EF4-FFF2-40B4-BE49-F238E27FC236}">
                <a16:creationId xmlns:a16="http://schemas.microsoft.com/office/drawing/2014/main" id="{58770592-E103-9D24-77E0-C1D346D1F56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20232277"/>
      </p:ext>
    </p:extLst>
  </p:cSld>
  <p:clrMapOvr>
    <a:masterClrMapping/>
  </p:clrMapOvr>
  <mc:AlternateContent xmlns:mc="http://schemas.openxmlformats.org/markup-compatibility/2006" xmlns:p14="http://schemas.microsoft.com/office/powerpoint/2010/main">
    <mc:Choice Requires="p14">
      <p:transition spd="slow" p14:dur="2000" advTm="14280"/>
    </mc:Choice>
    <mc:Fallback xmlns="">
      <p:transition spd="slow" advTm="1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a:extLst>
              <a:ext uri="{FF2B5EF4-FFF2-40B4-BE49-F238E27FC236}">
                <a16:creationId xmlns:a16="http://schemas.microsoft.com/office/drawing/2014/main" id="{6DEBD3B7-8FA5-D491-B2BC-6E8AF95D0909}"/>
              </a:ext>
            </a:extLst>
          </p:cNvPr>
          <p:cNvSpPr txBox="1">
            <a:spLocks/>
          </p:cNvSpPr>
          <p:nvPr/>
        </p:nvSpPr>
        <p:spPr>
          <a:xfrm>
            <a:off x="532439" y="1327406"/>
            <a:ext cx="6929800" cy="621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rPr>
              <a:t>●基本計画について</a:t>
            </a:r>
            <a:endParaRPr lang="en-US" altLang="ja-JP" sz="2400" dirty="0">
              <a:latin typeface="メイリオ" panose="020B0604030504040204" pitchFamily="50" charset="-128"/>
              <a:ea typeface="メイリオ" panose="020B0604030504040204" pitchFamily="50" charset="-128"/>
            </a:endParaRPr>
          </a:p>
        </p:txBody>
      </p:sp>
      <p:graphicFrame>
        <p:nvGraphicFramePr>
          <p:cNvPr id="3" name="コンテンツ プレースホルダー 2">
            <a:extLst>
              <a:ext uri="{FF2B5EF4-FFF2-40B4-BE49-F238E27FC236}">
                <a16:creationId xmlns:a16="http://schemas.microsoft.com/office/drawing/2014/main" id="{AED032DC-98DE-6A9B-CDA8-0481A7423E1B}"/>
              </a:ext>
            </a:extLst>
          </p:cNvPr>
          <p:cNvGraphicFramePr>
            <a:graphicFrameLocks noGrp="1"/>
          </p:cNvGraphicFramePr>
          <p:nvPr>
            <p:ph idx="1"/>
            <p:extLst>
              <p:ext uri="{D42A27DB-BD31-4B8C-83A1-F6EECF244321}">
                <p14:modId xmlns:p14="http://schemas.microsoft.com/office/powerpoint/2010/main" val="3312260575"/>
              </p:ext>
            </p:extLst>
          </p:nvPr>
        </p:nvGraphicFramePr>
        <p:xfrm>
          <a:off x="837846" y="283430"/>
          <a:ext cx="7200647" cy="48951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スライド番号プレースホルダー 3">
            <a:extLst>
              <a:ext uri="{FF2B5EF4-FFF2-40B4-BE49-F238E27FC236}">
                <a16:creationId xmlns:a16="http://schemas.microsoft.com/office/drawing/2014/main" id="{AA46E8BA-4060-78A7-A07C-4F5709F72354}"/>
              </a:ext>
            </a:extLst>
          </p:cNvPr>
          <p:cNvSpPr>
            <a:spLocks noGrp="1"/>
          </p:cNvSpPr>
          <p:nvPr>
            <p:ph type="sldNum" sz="quarter" idx="12"/>
          </p:nvPr>
        </p:nvSpPr>
        <p:spPr/>
        <p:txBody>
          <a:bodyPr/>
          <a:lstStyle/>
          <a:p>
            <a:fld id="{C78F2D1F-20F6-49FC-9198-62F80DEE6B28}" type="slidenum">
              <a:rPr kumimoji="1" lang="ja-JP" altLang="en-US" smtClean="0"/>
              <a:t>6</a:t>
            </a:fld>
            <a:endParaRPr kumimoji="1" lang="ja-JP" altLang="en-US"/>
          </a:p>
        </p:txBody>
      </p:sp>
      <p:sp>
        <p:nvSpPr>
          <p:cNvPr id="5" name="タイトル 6">
            <a:extLst>
              <a:ext uri="{FF2B5EF4-FFF2-40B4-BE49-F238E27FC236}">
                <a16:creationId xmlns:a16="http://schemas.microsoft.com/office/drawing/2014/main" id="{51FDD70B-F0E0-16F9-46A4-DD8BCA8BF350}"/>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基本計画とは</a:t>
            </a:r>
          </a:p>
        </p:txBody>
      </p:sp>
      <p:cxnSp>
        <p:nvCxnSpPr>
          <p:cNvPr id="6" name="直線コネクタ 5">
            <a:extLst>
              <a:ext uri="{FF2B5EF4-FFF2-40B4-BE49-F238E27FC236}">
                <a16:creationId xmlns:a16="http://schemas.microsoft.com/office/drawing/2014/main" id="{D26282EA-C761-5B6A-252F-D4840DB54A3F}"/>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6" name="オーディオ 15">
            <a:hlinkClick r:id="" action="ppaction://media"/>
            <a:extLst>
              <a:ext uri="{FF2B5EF4-FFF2-40B4-BE49-F238E27FC236}">
                <a16:creationId xmlns:a16="http://schemas.microsoft.com/office/drawing/2014/main" id="{4DCA18AC-704C-5F01-6B9D-A66FC71B96F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18561"/>
      </p:ext>
    </p:extLst>
  </p:cSld>
  <p:clrMapOvr>
    <a:masterClrMapping/>
  </p:clrMapOvr>
  <mc:AlternateContent xmlns:mc="http://schemas.openxmlformats.org/markup-compatibility/2006">
    <mc:Choice xmlns:p14="http://schemas.microsoft.com/office/powerpoint/2010/main" Requires="p14">
      <p:transition spd="slow" p14:dur="2000" advTm="30174"/>
    </mc:Choice>
    <mc:Fallback>
      <p:transition spd="slow" advTm="3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2901B4D-0802-B6B7-61A5-33FE4F782CE0}"/>
              </a:ext>
            </a:extLst>
          </p:cNvPr>
          <p:cNvSpPr txBox="1">
            <a:spLocks/>
          </p:cNvSpPr>
          <p:nvPr/>
        </p:nvSpPr>
        <p:spPr>
          <a:xfrm>
            <a:off x="599551" y="1390328"/>
            <a:ext cx="5289384" cy="405470"/>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kern="1200" dirty="0">
                <a:latin typeface="+mn-lt"/>
                <a:ea typeface="+mn-ea"/>
                <a:cs typeface="+mn-cs"/>
              </a:rPr>
              <a:t>●</a:t>
            </a:r>
            <a:r>
              <a:rPr lang="ja-JP" altLang="en-US" sz="2000" kern="1200" dirty="0">
                <a:latin typeface="+mn-lt"/>
                <a:ea typeface="+mn-ea"/>
                <a:cs typeface="+mn-cs"/>
              </a:rPr>
              <a:t>千里中央地区周辺に関する近年の取組み</a:t>
            </a:r>
            <a:endParaRPr lang="en-US" altLang="ja-JP" sz="2000" kern="1200" dirty="0">
              <a:latin typeface="+mn-lt"/>
              <a:ea typeface="+mn-ea"/>
              <a:cs typeface="+mn-cs"/>
            </a:endParaRPr>
          </a:p>
        </p:txBody>
      </p:sp>
      <p:graphicFrame>
        <p:nvGraphicFramePr>
          <p:cNvPr id="5" name="コンテンツ プレースホルダー 3">
            <a:extLst>
              <a:ext uri="{FF2B5EF4-FFF2-40B4-BE49-F238E27FC236}">
                <a16:creationId xmlns:a16="http://schemas.microsoft.com/office/drawing/2014/main" id="{5B5FB09C-AB01-1BE7-BEF5-C076A5E9A3A8}"/>
              </a:ext>
            </a:extLst>
          </p:cNvPr>
          <p:cNvGraphicFramePr>
            <a:graphicFrameLocks noGrp="1"/>
          </p:cNvGraphicFramePr>
          <p:nvPr>
            <p:ph idx="1"/>
            <p:extLst>
              <p:ext uri="{D42A27DB-BD31-4B8C-83A1-F6EECF244321}">
                <p14:modId xmlns:p14="http://schemas.microsoft.com/office/powerpoint/2010/main" val="2011599745"/>
              </p:ext>
            </p:extLst>
          </p:nvPr>
        </p:nvGraphicFramePr>
        <p:xfrm>
          <a:off x="457200" y="1929411"/>
          <a:ext cx="8309113" cy="4323476"/>
        </p:xfrm>
        <a:graphic>
          <a:graphicData uri="http://schemas.openxmlformats.org/drawingml/2006/table">
            <a:tbl>
              <a:tblPr firstRow="1" bandRow="1">
                <a:tableStyleId>{0505E3EF-67EA-436B-97B2-0124C06EBD24}</a:tableStyleId>
              </a:tblPr>
              <a:tblGrid>
                <a:gridCol w="2450357">
                  <a:extLst>
                    <a:ext uri="{9D8B030D-6E8A-4147-A177-3AD203B41FA5}">
                      <a16:colId xmlns:a16="http://schemas.microsoft.com/office/drawing/2014/main" val="20000"/>
                    </a:ext>
                  </a:extLst>
                </a:gridCol>
                <a:gridCol w="5858756">
                  <a:extLst>
                    <a:ext uri="{9D8B030D-6E8A-4147-A177-3AD203B41FA5}">
                      <a16:colId xmlns:a16="http://schemas.microsoft.com/office/drawing/2014/main" val="20001"/>
                    </a:ext>
                  </a:extLst>
                </a:gridCol>
              </a:tblGrid>
              <a:tr h="540000">
                <a:tc>
                  <a:txBody>
                    <a:bodyP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18(2006)</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23(2011)</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p>
                  </a:txBody>
                  <a:tcPr marL="54059" marR="54059" marT="27029" marB="27029" anchor="ctr"/>
                </a:tc>
                <a:tc>
                  <a:txBody>
                    <a:bodyPr/>
                    <a:lstStyle/>
                    <a:p>
                      <a:r>
                        <a:rPr kumimoji="1" lang="ja-JP" altLang="en-US"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千里中央地区再整備事業（コラボ、ヤマダデンキの整備）</a:t>
                      </a:r>
                      <a:endParaRPr kumimoji="1" lang="en-US" altLang="ja-JP"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59" marR="54059" marT="27029" marB="27029" anchor="ctr"/>
                </a:tc>
                <a:extLst>
                  <a:ext uri="{0D108BD9-81ED-4DB2-BD59-A6C34878D82A}">
                    <a16:rowId xmlns:a16="http://schemas.microsoft.com/office/drawing/2014/main" val="10001"/>
                  </a:ext>
                </a:extLst>
              </a:tr>
              <a:tr h="540000">
                <a:tc>
                  <a:txBody>
                    <a:bodyP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26(2014)</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p>
                  </a:txBody>
                  <a:tcPr marL="54059" marR="54059" marT="27029" marB="2702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「千里中央地区活性化ビジョン」策定</a:t>
                      </a:r>
                    </a:p>
                  </a:txBody>
                  <a:tcPr marL="54059" marR="54059" marT="27029" marB="27029" anchor="ctr"/>
                </a:tc>
                <a:extLst>
                  <a:ext uri="{0D108BD9-81ED-4DB2-BD59-A6C34878D82A}">
                    <a16:rowId xmlns:a16="http://schemas.microsoft.com/office/drawing/2014/main" val="10002"/>
                  </a:ext>
                </a:extLst>
              </a:tr>
              <a:tr h="540000">
                <a:tc>
                  <a:txBody>
                    <a:bodyP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28(2016)</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p>
                  </a:txBody>
                  <a:tcPr marL="54059" marR="54059" marT="27029" marB="27029" anchor="ctr"/>
                </a:tc>
                <a:tc>
                  <a:txBody>
                    <a:bodyPr/>
                    <a:lstStyle/>
                    <a:p>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千里中央地区活性化協議会、</a:t>
                      </a:r>
                      <a:endPar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エリアマネジメント部会、開発部会　設立</a:t>
                      </a:r>
                    </a:p>
                  </a:txBody>
                  <a:tcPr marL="54059" marR="54059" marT="27029" marB="27029" anchor="ctr"/>
                </a:tc>
                <a:extLst>
                  <a:ext uri="{0D108BD9-81ED-4DB2-BD59-A6C34878D82A}">
                    <a16:rowId xmlns:a16="http://schemas.microsoft.com/office/drawing/2014/main" val="10004"/>
                  </a:ext>
                </a:extLst>
              </a:tr>
              <a:tr h="540000">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30(2018)</a:t>
                      </a:r>
                      <a:r>
                        <a:rPr kumimoji="1" lang="ja-JP" altLang="en-US"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p>
                  </a:txBody>
                  <a:tcPr marL="54059" marR="54059" marT="27029" marB="27029" anchor="ctr"/>
                </a:tc>
                <a:tc>
                  <a:txBody>
                    <a:bodyPr/>
                    <a:lstStyle/>
                    <a:p>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千里中央駅周辺地域都市再生安全確保計画 策定</a:t>
                      </a:r>
                    </a:p>
                  </a:txBody>
                  <a:tcPr marL="54059" marR="54059" marT="27029" marB="27029" anchor="ctr"/>
                </a:tc>
                <a:extLst>
                  <a:ext uri="{0D108BD9-81ED-4DB2-BD59-A6C34878D82A}">
                    <a16:rowId xmlns:a16="http://schemas.microsoft.com/office/drawing/2014/main" val="10006"/>
                  </a:ext>
                </a:extLst>
              </a:tr>
              <a:tr h="540000">
                <a:tc>
                  <a:txBody>
                    <a:bodyP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31(2019)</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59" marR="54059" marT="27029" marB="27029" anchor="ctr"/>
                </a:tc>
                <a:tc>
                  <a:txBody>
                    <a:bodyPr/>
                    <a:lstStyle/>
                    <a:p>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SENRITO</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よみうり再整備事業完成（住宅）</a:t>
                      </a:r>
                      <a:endParaRPr kumimoji="1" lang="ja-JP" altLang="en-US"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59" marR="54059" marT="27029" marB="27029" anchor="ctr"/>
                </a:tc>
                <a:extLst>
                  <a:ext uri="{0D108BD9-81ED-4DB2-BD59-A6C34878D82A}">
                    <a16:rowId xmlns:a16="http://schemas.microsoft.com/office/drawing/2014/main" val="3210796715"/>
                  </a:ext>
                </a:extLst>
              </a:tr>
              <a:tr h="540000">
                <a:tc>
                  <a:txBody>
                    <a:bodyPr/>
                    <a:lstStyle/>
                    <a:p>
                      <a:pPr algn="ctr"/>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31(2019)</a:t>
                      </a:r>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p>
                  </a:txBody>
                  <a:tcPr marL="54059" marR="54059" marT="27029" marB="27029" anchor="ctr"/>
                </a:tc>
                <a:tc>
                  <a:txBody>
                    <a:bodyPr/>
                    <a:lstStyle/>
                    <a:p>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「千里中央地区活性化基本計画」策定</a:t>
                      </a:r>
                      <a:endParaRPr kumimoji="1" lang="en-US" altLang="ja-JP"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59" marR="54059" marT="27029" marB="27029" anchor="ctr"/>
                </a:tc>
                <a:extLst>
                  <a:ext uri="{0D108BD9-81ED-4DB2-BD59-A6C34878D82A}">
                    <a16:rowId xmlns:a16="http://schemas.microsoft.com/office/drawing/2014/main" val="897541842"/>
                  </a:ext>
                </a:extLst>
              </a:tr>
              <a:tr h="540000">
                <a:tc>
                  <a:txBody>
                    <a:bodyPr/>
                    <a:lstStyle/>
                    <a:p>
                      <a:pPr algn="ctr"/>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6(2024)</a:t>
                      </a:r>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p>
                  </a:txBody>
                  <a:tcPr marL="54059" marR="54059" marT="27029" marB="27029" anchor="ctr"/>
                </a:tc>
                <a:tc>
                  <a:txBody>
                    <a:bodyPr/>
                    <a:lstStyle/>
                    <a:p>
                      <a:r>
                        <a:rPr kumimoji="1" lang="ja-JP" altLang="en-US"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北大阪急行電鉄延伸</a:t>
                      </a:r>
                      <a:endParaRPr kumimoji="1" lang="en-US" altLang="ja-JP" sz="1600" b="1" u="non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59" marR="54059" marT="27029" marB="27029" anchor="ctr"/>
                </a:tc>
                <a:extLst>
                  <a:ext uri="{0D108BD9-81ED-4DB2-BD59-A6C34878D82A}">
                    <a16:rowId xmlns:a16="http://schemas.microsoft.com/office/drawing/2014/main" val="3969981286"/>
                  </a:ext>
                </a:extLst>
              </a:tr>
              <a:tr h="540000">
                <a:tc>
                  <a:txBody>
                    <a:bodyPr/>
                    <a:lstStyle/>
                    <a:p>
                      <a:pPr algn="ctr"/>
                      <a:r>
                        <a:rPr kumimoji="1" lang="ja-JP" altLang="en-US"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6(2024)</a:t>
                      </a:r>
                      <a:r>
                        <a:rPr kumimoji="1" lang="ja-JP" altLang="en-US"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月</a:t>
                      </a:r>
                    </a:p>
                  </a:txBody>
                  <a:tcPr marL="54059" marR="54059" marT="27029" marB="27029" anchor="ctr"/>
                </a:tc>
                <a:tc>
                  <a:txBody>
                    <a:bodyPr/>
                    <a:lstStyle/>
                    <a:p>
                      <a:r>
                        <a:rPr kumimoji="1" lang="ja-JP" altLang="en-US" sz="16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「千里中央地区活性化基本計画＜改定版＞」策定</a:t>
                      </a:r>
                    </a:p>
                  </a:txBody>
                  <a:tcPr marL="54059" marR="54059" marT="27029" marB="27029" anchor="ctr"/>
                </a:tc>
                <a:extLst>
                  <a:ext uri="{0D108BD9-81ED-4DB2-BD59-A6C34878D82A}">
                    <a16:rowId xmlns:a16="http://schemas.microsoft.com/office/drawing/2014/main" val="3067087395"/>
                  </a:ext>
                </a:extLst>
              </a:tr>
            </a:tbl>
          </a:graphicData>
        </a:graphic>
      </p:graphicFrame>
      <p:sp>
        <p:nvSpPr>
          <p:cNvPr id="2" name="スライド番号プレースホルダー 1">
            <a:extLst>
              <a:ext uri="{FF2B5EF4-FFF2-40B4-BE49-F238E27FC236}">
                <a16:creationId xmlns:a16="http://schemas.microsoft.com/office/drawing/2014/main" id="{49AF61F3-B347-FA9B-6DDF-168A2F14A076}"/>
              </a:ext>
            </a:extLst>
          </p:cNvPr>
          <p:cNvSpPr>
            <a:spLocks noGrp="1"/>
          </p:cNvSpPr>
          <p:nvPr>
            <p:ph type="sldNum" sz="quarter" idx="12"/>
          </p:nvPr>
        </p:nvSpPr>
        <p:spPr/>
        <p:txBody>
          <a:bodyPr/>
          <a:lstStyle/>
          <a:p>
            <a:fld id="{C78F2D1F-20F6-49FC-9198-62F80DEE6B28}" type="slidenum">
              <a:rPr kumimoji="1" lang="ja-JP" altLang="en-US" smtClean="0"/>
              <a:t>7</a:t>
            </a:fld>
            <a:endParaRPr kumimoji="1" lang="ja-JP" altLang="en-US"/>
          </a:p>
        </p:txBody>
      </p:sp>
      <p:sp>
        <p:nvSpPr>
          <p:cNvPr id="4" name="タイトル 6">
            <a:extLst>
              <a:ext uri="{FF2B5EF4-FFF2-40B4-BE49-F238E27FC236}">
                <a16:creationId xmlns:a16="http://schemas.microsoft.com/office/drawing/2014/main" id="{85362B82-A2A7-51DC-549A-027D73241002}"/>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千里中央地区活性化基本計画とは</a:t>
            </a:r>
          </a:p>
        </p:txBody>
      </p:sp>
      <p:cxnSp>
        <p:nvCxnSpPr>
          <p:cNvPr id="6" name="直線コネクタ 5">
            <a:extLst>
              <a:ext uri="{FF2B5EF4-FFF2-40B4-BE49-F238E27FC236}">
                <a16:creationId xmlns:a16="http://schemas.microsoft.com/office/drawing/2014/main" id="{01287499-C8F1-ACAF-9FD2-0767A936FFC9}"/>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8" name="オーディオ 17">
            <a:hlinkClick r:id="" action="ppaction://media"/>
            <a:extLst>
              <a:ext uri="{FF2B5EF4-FFF2-40B4-BE49-F238E27FC236}">
                <a16:creationId xmlns:a16="http://schemas.microsoft.com/office/drawing/2014/main" id="{DBD2EEFC-6C19-8658-8B5D-6B80A3D1B2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39406421"/>
      </p:ext>
    </p:extLst>
  </p:cSld>
  <p:clrMapOvr>
    <a:masterClrMapping/>
  </p:clrMapOvr>
  <mc:AlternateContent xmlns:mc="http://schemas.openxmlformats.org/markup-compatibility/2006">
    <mc:Choice xmlns:p14="http://schemas.microsoft.com/office/powerpoint/2010/main" Requires="p14">
      <p:transition spd="slow" p14:dur="2000" advTm="58677"/>
    </mc:Choice>
    <mc:Fallback>
      <p:transition spd="slow" advTm="5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1A4FA33-CA67-41BC-F070-78F9FBC36F25}"/>
              </a:ext>
            </a:extLst>
          </p:cNvPr>
          <p:cNvSpPr txBox="1"/>
          <p:nvPr/>
        </p:nvSpPr>
        <p:spPr>
          <a:xfrm>
            <a:off x="382736" y="1414499"/>
            <a:ext cx="8385911" cy="2554545"/>
          </a:xfrm>
          <a:prstGeom prst="rect">
            <a:avLst/>
          </a:prstGeom>
          <a:noFill/>
        </p:spPr>
        <p:txBody>
          <a:bodyPr wrap="square" rtlCol="0">
            <a:spAutoFit/>
          </a:bodyPr>
          <a:lstStyle/>
          <a:p>
            <a:pPr marL="177800" indent="-171450">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基本計画は</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活性化ビジョン</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示された「まちづくりの理念と方向性」の実現に向け、官民協働による適切な役割分担のもと、今後、関係者が取り組むべき方向性や方針を示し、千里中央地区のさらなる活性化を図る指針として定めたもの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6350"/>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177800" indent="-171450">
              <a:buFont typeface="Wingdings" panose="05000000000000000000" pitchFamily="2" charset="2"/>
              <a:buChar char="l"/>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基本計画策定後、新型コロナウイルスなど様々な社会・経済状況の変化があり、これらの変化にしなやかに対応できる構想を打ち出していく必要が生じたことを受け、基本計画＜改定版＞をとりまとめました。</a:t>
            </a:r>
          </a:p>
        </p:txBody>
      </p:sp>
      <p:sp>
        <p:nvSpPr>
          <p:cNvPr id="3" name="スライド番号プレースホルダー 2">
            <a:extLst>
              <a:ext uri="{FF2B5EF4-FFF2-40B4-BE49-F238E27FC236}">
                <a16:creationId xmlns:a16="http://schemas.microsoft.com/office/drawing/2014/main" id="{2F4C06B7-5ED5-2D7C-2C17-2554B2168AA8}"/>
              </a:ext>
            </a:extLst>
          </p:cNvPr>
          <p:cNvSpPr>
            <a:spLocks noGrp="1"/>
          </p:cNvSpPr>
          <p:nvPr>
            <p:ph type="sldNum" sz="quarter" idx="12"/>
          </p:nvPr>
        </p:nvSpPr>
        <p:spPr/>
        <p:txBody>
          <a:bodyPr/>
          <a:lstStyle/>
          <a:p>
            <a:fld id="{C78F2D1F-20F6-49FC-9198-62F80DEE6B28}" type="slidenum">
              <a:rPr kumimoji="1" lang="ja-JP" altLang="en-US" smtClean="0"/>
              <a:t>8</a:t>
            </a:fld>
            <a:endParaRPr kumimoji="1" lang="ja-JP" altLang="en-US"/>
          </a:p>
        </p:txBody>
      </p:sp>
      <p:sp>
        <p:nvSpPr>
          <p:cNvPr id="4" name="タイトル 6">
            <a:extLst>
              <a:ext uri="{FF2B5EF4-FFF2-40B4-BE49-F238E27FC236}">
                <a16:creationId xmlns:a16="http://schemas.microsoft.com/office/drawing/2014/main" id="{1998D7BE-5BF8-5DEF-BB85-5F5F243F3275}"/>
              </a:ext>
            </a:extLst>
          </p:cNvPr>
          <p:cNvSpPr txBox="1">
            <a:spLocks/>
          </p:cNvSpPr>
          <p:nvPr/>
        </p:nvSpPr>
        <p:spPr>
          <a:xfrm>
            <a:off x="309489" y="669542"/>
            <a:ext cx="7886700" cy="516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第１章　基本計画の位置づけ</a:t>
            </a:r>
          </a:p>
        </p:txBody>
      </p:sp>
      <p:cxnSp>
        <p:nvCxnSpPr>
          <p:cNvPr id="5" name="直線コネクタ 4">
            <a:extLst>
              <a:ext uri="{FF2B5EF4-FFF2-40B4-BE49-F238E27FC236}">
                <a16:creationId xmlns:a16="http://schemas.microsoft.com/office/drawing/2014/main" id="{2E45B1DF-8075-9479-E82C-EB1C3776DB83}"/>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 name="テキスト ボックス 6">
            <a:extLst>
              <a:ext uri="{FF2B5EF4-FFF2-40B4-BE49-F238E27FC236}">
                <a16:creationId xmlns:a16="http://schemas.microsoft.com/office/drawing/2014/main" id="{C227F638-7011-48A0-1B52-D5A02FB18ACF}"/>
              </a:ext>
            </a:extLst>
          </p:cNvPr>
          <p:cNvSpPr txBox="1"/>
          <p:nvPr/>
        </p:nvSpPr>
        <p:spPr>
          <a:xfrm>
            <a:off x="298219" y="4619133"/>
            <a:ext cx="8536292" cy="1323439"/>
          </a:xfrm>
          <a:prstGeom prst="rect">
            <a:avLst/>
          </a:prstGeom>
          <a:noFill/>
          <a:ln>
            <a:solidFill>
              <a:schemeClr val="tx1"/>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latin typeface="メイリオ" panose="020B0604030504040204" pitchFamily="50" charset="-128"/>
                <a:ea typeface="メイリオ" panose="020B0604030504040204" pitchFamily="50" charset="-128"/>
              </a:rPr>
              <a:t>＜基本計画策定後の千里中央地区に関連する変化＞</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北大阪急行電鉄延伸・千里セルシーの閉館・オトカリテの閉館・</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千里中央公園再整備・</a:t>
            </a:r>
            <a:r>
              <a:rPr lang="en-US" altLang="ja-JP" sz="2000" dirty="0">
                <a:latin typeface="メイリオ" panose="020B0604030504040204" pitchFamily="50" charset="-128"/>
                <a:ea typeface="メイリオ" panose="020B0604030504040204" pitchFamily="50" charset="-128"/>
              </a:rPr>
              <a:t>UR</a:t>
            </a:r>
            <a:r>
              <a:rPr lang="ja-JP" altLang="en-US" sz="2000" dirty="0">
                <a:latin typeface="メイリオ" panose="020B0604030504040204" pitchFamily="50" charset="-128"/>
                <a:ea typeface="メイリオ" panose="020B0604030504040204" pitchFamily="50" charset="-128"/>
              </a:rPr>
              <a:t>新千里東町団地建替え・東丘こども園建替え・</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千里阪急ホテルの閉館（予定）</a:t>
            </a:r>
            <a:endParaRPr lang="en-US" altLang="ja-JP" sz="2000" dirty="0">
              <a:latin typeface="メイリオ" panose="020B0604030504040204" pitchFamily="50" charset="-128"/>
              <a:ea typeface="メイリオ" panose="020B0604030504040204" pitchFamily="50" charset="-128"/>
            </a:endParaRPr>
          </a:p>
        </p:txBody>
      </p:sp>
      <p:pic>
        <p:nvPicPr>
          <p:cNvPr id="22" name="オーディオ 21">
            <a:hlinkClick r:id="" action="ppaction://media"/>
            <a:extLst>
              <a:ext uri="{FF2B5EF4-FFF2-40B4-BE49-F238E27FC236}">
                <a16:creationId xmlns:a16="http://schemas.microsoft.com/office/drawing/2014/main" id="{CFE1403E-BD7D-6E0F-A9B0-778BF933D9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63520036"/>
      </p:ext>
    </p:extLst>
  </p:cSld>
  <p:clrMapOvr>
    <a:masterClrMapping/>
  </p:clrMapOvr>
  <mc:AlternateContent xmlns:mc="http://schemas.openxmlformats.org/markup-compatibility/2006">
    <mc:Choice xmlns:p14="http://schemas.microsoft.com/office/powerpoint/2010/main" Requires="p14">
      <p:transition spd="slow" p14:dur="2000" advTm="77185"/>
    </mc:Choice>
    <mc:Fallback>
      <p:transition spd="slow" advTm="7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8E1C4AC-5912-CB57-CB19-C37C1C0133B5}"/>
              </a:ext>
            </a:extLst>
          </p:cNvPr>
          <p:cNvPicPr>
            <a:picLocks noChangeAspect="1"/>
          </p:cNvPicPr>
          <p:nvPr/>
        </p:nvPicPr>
        <p:blipFill>
          <a:blip r:embed="rId5" cstate="print">
            <a:extLst>
              <a:ext uri="{28A0092B-C50C-407E-A947-70E740481C1C}">
                <a14:useLocalDpi xmlns:a14="http://schemas.microsoft.com/office/drawing/2010/main" val="0"/>
              </a:ext>
            </a:extLst>
          </a:blip>
          <a:srcRect l="3765" t="3626" r="3420" b="2035"/>
          <a:stretch/>
        </p:blipFill>
        <p:spPr>
          <a:xfrm>
            <a:off x="1507620" y="1327406"/>
            <a:ext cx="5490438" cy="5387988"/>
          </a:xfrm>
          <a:prstGeom prst="rect">
            <a:avLst/>
          </a:prstGeom>
        </p:spPr>
      </p:pic>
      <p:sp>
        <p:nvSpPr>
          <p:cNvPr id="3" name="スライド番号プレースホルダー 2">
            <a:extLst>
              <a:ext uri="{FF2B5EF4-FFF2-40B4-BE49-F238E27FC236}">
                <a16:creationId xmlns:a16="http://schemas.microsoft.com/office/drawing/2014/main" id="{B6C8DA4D-00C2-5F8A-A373-9ACBA98373FE}"/>
              </a:ext>
            </a:extLst>
          </p:cNvPr>
          <p:cNvSpPr>
            <a:spLocks noGrp="1"/>
          </p:cNvSpPr>
          <p:nvPr>
            <p:ph type="sldNum" sz="quarter" idx="12"/>
          </p:nvPr>
        </p:nvSpPr>
        <p:spPr/>
        <p:txBody>
          <a:bodyPr/>
          <a:lstStyle/>
          <a:p>
            <a:fld id="{C78F2D1F-20F6-49FC-9198-62F80DEE6B28}" type="slidenum">
              <a:rPr kumimoji="1" lang="ja-JP" altLang="en-US" smtClean="0"/>
              <a:t>9</a:t>
            </a:fld>
            <a:endParaRPr kumimoji="1" lang="ja-JP" altLang="en-US"/>
          </a:p>
        </p:txBody>
      </p:sp>
      <p:sp>
        <p:nvSpPr>
          <p:cNvPr id="4" name="タイトル 6">
            <a:extLst>
              <a:ext uri="{FF2B5EF4-FFF2-40B4-BE49-F238E27FC236}">
                <a16:creationId xmlns:a16="http://schemas.microsoft.com/office/drawing/2014/main" id="{8EE44F0B-BA7C-6361-1C9B-7EDF1B2F8149}"/>
              </a:ext>
            </a:extLst>
          </p:cNvPr>
          <p:cNvSpPr>
            <a:spLocks noGrp="1"/>
          </p:cNvSpPr>
          <p:nvPr>
            <p:ph type="title"/>
          </p:nvPr>
        </p:nvSpPr>
        <p:spPr>
          <a:xfrm>
            <a:off x="309489" y="669542"/>
            <a:ext cx="7886700" cy="516481"/>
          </a:xfrm>
        </p:spPr>
        <p:txBody>
          <a:bodyPr>
            <a:normAutofit/>
          </a:bodyPr>
          <a:lstStyle/>
          <a:p>
            <a:r>
              <a:rPr lang="ja-JP" altLang="en-US" sz="2800" dirty="0">
                <a:latin typeface="Meiryo UI" panose="020B0604030504040204" pitchFamily="50" charset="-128"/>
                <a:ea typeface="Meiryo UI" panose="020B0604030504040204" pitchFamily="50" charset="-128"/>
              </a:rPr>
              <a:t>第２章　千里中央地区「東町エリア」の将来像</a:t>
            </a:r>
          </a:p>
        </p:txBody>
      </p:sp>
      <p:cxnSp>
        <p:nvCxnSpPr>
          <p:cNvPr id="5" name="直線コネクタ 4">
            <a:extLst>
              <a:ext uri="{FF2B5EF4-FFF2-40B4-BE49-F238E27FC236}">
                <a16:creationId xmlns:a16="http://schemas.microsoft.com/office/drawing/2014/main" id="{0CC55C81-6B39-3EF0-A41D-A76605930732}"/>
              </a:ext>
            </a:extLst>
          </p:cNvPr>
          <p:cNvCxnSpPr>
            <a:cxnSpLocks/>
          </p:cNvCxnSpPr>
          <p:nvPr/>
        </p:nvCxnSpPr>
        <p:spPr>
          <a:xfrm>
            <a:off x="309489" y="1256714"/>
            <a:ext cx="8525022"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1" name="オーディオ 40">
            <a:hlinkClick r:id="" action="ppaction://media"/>
            <a:extLst>
              <a:ext uri="{FF2B5EF4-FFF2-40B4-BE49-F238E27FC236}">
                <a16:creationId xmlns:a16="http://schemas.microsoft.com/office/drawing/2014/main" id="{586B74E2-BC39-876B-7E57-F4E4545946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41525252"/>
      </p:ext>
    </p:extLst>
  </p:cSld>
  <p:clrMapOvr>
    <a:masterClrMapping/>
  </p:clrMapOvr>
  <mc:AlternateContent xmlns:mc="http://schemas.openxmlformats.org/markup-compatibility/2006" xmlns:p14="http://schemas.microsoft.com/office/powerpoint/2010/main">
    <mc:Choice Requires="p14">
      <p:transition spd="slow" p14:dur="2000" advTm="30587"/>
    </mc:Choice>
    <mc:Fallback xmlns="">
      <p:transition spd="slow" advTm="3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2791</TotalTime>
  <Words>5360</Words>
  <Application>Microsoft Office PowerPoint</Application>
  <PresentationFormat>画面に合わせる (4:3)</PresentationFormat>
  <Paragraphs>302</Paragraphs>
  <Slides>30</Slides>
  <Notes>30</Notes>
  <HiddenSlides>0</HiddenSlides>
  <MMClips>30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30</vt:i4>
      </vt:variant>
    </vt:vector>
  </HeadingPairs>
  <TitlesOfParts>
    <vt:vector size="41" baseType="lpstr">
      <vt:lpstr>HG創英角ｺﾞｼｯｸUB</vt:lpstr>
      <vt:lpstr>Meiryo UI</vt:lpstr>
      <vt:lpstr>ＭＳ Ｐゴシック</vt:lpstr>
      <vt:lpstr>メイリオ</vt:lpstr>
      <vt:lpstr>游ゴシック</vt:lpstr>
      <vt:lpstr>Arial</vt:lpstr>
      <vt:lpstr>Calibri</vt:lpstr>
      <vt:lpstr>Calibri Light</vt:lpstr>
      <vt:lpstr>Century</vt:lpstr>
      <vt:lpstr>Wingdings</vt:lpstr>
      <vt:lpstr>Office テーマ</vt:lpstr>
      <vt:lpstr>PowerPoint プレゼンテーション</vt:lpstr>
      <vt:lpstr>改定版の内容（施設計画）</vt:lpstr>
      <vt:lpstr>計画の対象範囲：東町エリア＋関連区域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第２章　千里中央地区「東町エリア」の将来像</vt:lpstr>
      <vt:lpstr>第３章　まちづくりの取組み方針</vt:lpstr>
      <vt:lpstr>方向性１：北部大阪の中核的な都市拠点を形成する</vt:lpstr>
      <vt:lpstr>方向性２：千里ニュータウンの地区センター機能を充実する</vt:lpstr>
      <vt:lpstr>方向性３：快適な回遊動線や広場空間を充実・再構築する</vt:lpstr>
      <vt:lpstr>方向性４：環境配慮や防災性向上を目指したインフラ整備や取組みを 　　　　　推進する</vt:lpstr>
      <vt:lpstr>方向性５：エリアマネジメントや市民参加により持続的・発展的にまちを育てる</vt:lpstr>
      <vt:lpstr>第５章　『基本計画』の推進等</vt:lpstr>
      <vt:lpstr>第４章　官民協働による千里中央地区の再整備</vt:lpstr>
      <vt:lpstr>【施設配置計画】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【自動車交通計画】</vt:lpstr>
      <vt:lpstr>PowerPoint プレゼンテーション</vt:lpstr>
      <vt:lpstr>【歩行者・自転車動線計画】</vt:lpstr>
      <vt:lpstr>PowerPoint プレゼンテーション</vt:lpstr>
      <vt:lpstr>PowerPoint プレゼンテーション</vt:lpstr>
      <vt:lpstr>再整備スケジュール（目標）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千里中央地区活性化基本計画 説明会</dc:title>
  <dc:creator>W012355</dc:creator>
  <cp:lastModifiedBy>山本 竜士</cp:lastModifiedBy>
  <cp:revision>75</cp:revision>
  <cp:lastPrinted>2019-07-09T00:55:20Z</cp:lastPrinted>
  <dcterms:modified xsi:type="dcterms:W3CDTF">2024-10-16T05:48:32Z</dcterms:modified>
</cp:coreProperties>
</file>